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51D138-0A7B-4E4A-9983-C4F8B8AA140B}">
  <a:tblStyle styleId="{4151D138-0A7B-4E4A-9983-C4F8B8AA14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Maven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b582ba440_2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b582ba440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Hello, everyone! We are excited to present our project on automated gaze coding for infant videos.</a:t>
            </a:r>
            <a:endParaRPr sz="15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b582ba44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b582ba44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</a:t>
            </a:r>
            <a:r>
              <a:rPr lang="en" sz="1500"/>
              <a:t>e tried two kinds of gaze estimators to predict the gaze direction, single-frame and multi-frame.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They concatenate the </a:t>
            </a:r>
            <a:r>
              <a:rPr lang="en" sz="1500"/>
              <a:t>embedding</a:t>
            </a:r>
            <a:r>
              <a:rPr lang="en" sz="1500"/>
              <a:t> of image patch with the encoded positional information as input to the predictor.</a:t>
            </a:r>
            <a:endParaRPr sz="15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b582ba44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b582ba44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</a:t>
            </a:r>
            <a:r>
              <a:rPr lang="en" sz="1500">
                <a:solidFill>
                  <a:schemeClr val="dk1"/>
                </a:solidFill>
              </a:rPr>
              <a:t>trained the estimator under different infant face selectors and input features on the Lookit dataset.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also </a:t>
            </a:r>
            <a:r>
              <a:rPr lang="en" sz="1500">
                <a:solidFill>
                  <a:schemeClr val="dk1"/>
                </a:solidFill>
              </a:rPr>
              <a:t>trained it after eliminating all the transition datapoints, since </a:t>
            </a:r>
            <a:r>
              <a:rPr lang="en" sz="1500"/>
              <a:t>the transitions between classes can be vague even to humans.</a:t>
            </a:r>
            <a:r>
              <a:rPr lang="en" sz="1500">
                <a:solidFill>
                  <a:srgbClr val="999999"/>
                </a:solidFill>
              </a:rPr>
              <a:t> </a:t>
            </a:r>
            <a:endParaRPr sz="15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The results show that the models with our infant selector deliver higher accuracies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and </a:t>
            </a:r>
            <a:r>
              <a:rPr lang="en" sz="1500">
                <a:solidFill>
                  <a:schemeClr val="dk1"/>
                </a:solidFill>
              </a:rPr>
              <a:t>adding positional information does improve the performance in all six settings.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 both of our modifications to the baseline are effective.</a:t>
            </a:r>
            <a:endParaRPr sz="15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b582ba44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db582ba44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One </a:t>
            </a:r>
            <a:r>
              <a:rPr lang="en" sz="1500"/>
              <a:t>weakness </a:t>
            </a:r>
            <a:r>
              <a:rPr lang="en" sz="1500"/>
              <a:t>of our </a:t>
            </a:r>
            <a:r>
              <a:rPr lang="en" sz="1500"/>
              <a:t>implementation</a:t>
            </a:r>
            <a:r>
              <a:rPr lang="en" sz="1500"/>
              <a:t> is </a:t>
            </a:r>
            <a:r>
              <a:rPr lang="en" sz="1500">
                <a:solidFill>
                  <a:schemeClr val="dk1"/>
                </a:solidFill>
              </a:rPr>
              <a:t>two hundreds</a:t>
            </a:r>
            <a:r>
              <a:rPr lang="en" sz="1500">
                <a:solidFill>
                  <a:schemeClr val="dk1"/>
                </a:solidFill>
              </a:rPr>
              <a:t> images is too few to train the infant classifier from scratch, so we can try transfer learning to enhance it.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Another limitation</a:t>
            </a:r>
            <a:r>
              <a:rPr lang="en" sz="1500"/>
              <a:t> is face extraction may fail when the infant’s face is largely occluded and only eyes are visible. One alternative is to use eye extraction.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Finally</a:t>
            </a:r>
            <a:r>
              <a:rPr lang="en" sz="1500"/>
              <a:t>, it may be helpful to add a calibration step about the boundary of the screen, which can help to distinguish the gaze direction between left or right and away. </a:t>
            </a:r>
            <a:endParaRPr sz="15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db582ba440_2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db582ba440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That’s all. Thank you.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b582ba4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b582ba4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Gaze-based studies </a:t>
            </a:r>
            <a:r>
              <a:rPr lang="en" sz="1500">
                <a:solidFill>
                  <a:schemeClr val="dk1"/>
                </a:solidFill>
              </a:rPr>
              <a:t>are </a:t>
            </a:r>
            <a:r>
              <a:rPr lang="en" sz="1500">
                <a:solidFill>
                  <a:schemeClr val="dk1"/>
                </a:solidFill>
              </a:rPr>
              <a:t>widely used in developmental science for preverbal infants.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For example, to test whether an infant can perceive the auditory-visual relationship,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one can show </a:t>
            </a:r>
            <a:r>
              <a:rPr lang="en" sz="1500">
                <a:solidFill>
                  <a:schemeClr val="dk1"/>
                </a:solidFill>
              </a:rPr>
              <a:t>two clips side-by-side on a screen while playing the sound for one of them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If the infant looks longer at the clip projected in sound, it means it perceives that relationship.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 this project, </a:t>
            </a:r>
            <a:r>
              <a:rPr lang="en" sz="1500">
                <a:solidFill>
                  <a:schemeClr val="dk1"/>
                </a:solidFill>
              </a:rPr>
              <a:t>we want to help MIT researchers with the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Lookit platform that allows </a:t>
            </a:r>
            <a:r>
              <a:rPr lang="en" sz="1500">
                <a:solidFill>
                  <a:schemeClr val="dk1"/>
                </a:solidFill>
              </a:rPr>
              <a:t>families</a:t>
            </a:r>
            <a:r>
              <a:rPr lang="en" sz="1500">
                <a:solidFill>
                  <a:schemeClr val="dk1"/>
                </a:solidFill>
              </a:rPr>
              <a:t> to participate in this kind of study online via webcam.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Its major block is to determine </a:t>
            </a:r>
            <a:r>
              <a:rPr lang="en" sz="1500">
                <a:solidFill>
                  <a:schemeClr val="dk1"/>
                </a:solidFill>
              </a:rPr>
              <a:t>whether the infant is looking at left or right side of the screen</a:t>
            </a:r>
            <a:r>
              <a:rPr lang="en" sz="1500">
                <a:solidFill>
                  <a:schemeClr val="dk1"/>
                </a:solidFill>
              </a:rPr>
              <a:t> based on the recorded video.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It takes a human annotator up to five times as long as the video itself to do gaze coding, so this is not scalable.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b582ba44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b582ba44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Although the state-of-the-art methods can automate gaze estimation with high accuracy,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</a:t>
            </a:r>
            <a:r>
              <a:rPr lang="en" sz="1500">
                <a:solidFill>
                  <a:schemeClr val="dk1"/>
                </a:solidFill>
              </a:rPr>
              <a:t>he feature-based and model-based methods require either additional hardwares or high video quality.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While some appearance-based methods that use deep learning are more promising,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most of them require fine-grained annotations.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So, none of them are suitable for the Lookit data.</a:t>
            </a:r>
            <a:endParaRPr sz="15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b582ba44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b582ba44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 the preferential looking diagram, we care about only three gaze directions: left, right and away,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so we l</a:t>
            </a:r>
            <a:r>
              <a:rPr lang="en" sz="1500">
                <a:solidFill>
                  <a:schemeClr val="dk1"/>
                </a:solidFill>
              </a:rPr>
              <a:t>ook into a simpler appearance-based framework called iCatcher.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It first extracts facial patches, and then uses a deep model to classify the gaze direction.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b582ba440_2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b582ba440_2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However, </a:t>
            </a:r>
            <a:r>
              <a:rPr lang="en" sz="1500">
                <a:solidFill>
                  <a:schemeClr val="dk1"/>
                </a:solidFill>
              </a:rPr>
              <a:t>iCatcher</a:t>
            </a:r>
            <a:r>
              <a:rPr lang="en" sz="1500"/>
              <a:t> has two main problems.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First, when the face extractor finds multiple faces, it assumes the lowest one is the baby’s face.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But if the parent’s face is lower, iCatcher would send the wrong patch to the gaze estimator.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Second, iCatcher </a:t>
            </a:r>
            <a:r>
              <a:rPr lang="en" sz="1500"/>
              <a:t>discards the potentially useful positional information of the image patch when training the gaze estimator.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b582ba4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b582ba4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To address the first problem,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we add a deep-learning-based infant selector to make sure the selected patch is the baby’s face.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For the second problem, we add the bounding box’s </a:t>
            </a:r>
            <a:r>
              <a:rPr lang="en" sz="1500"/>
              <a:t>center coordinate, the relative height, width and area as input features to train the gaze estimator.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My teammate will next introduce and evaluate the three components listed here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/>
              <a:t>one by one</a:t>
            </a:r>
            <a:r>
              <a:rPr lang="en" sz="1500"/>
              <a:t>.</a:t>
            </a:r>
            <a:endParaRPr sz="15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94b18786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94b18786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For the face extractor</a:t>
            </a:r>
            <a:r>
              <a:rPr lang="en" sz="1500">
                <a:solidFill>
                  <a:schemeClr val="dk1"/>
                </a:solidFill>
              </a:rPr>
              <a:t>, we apply OpenCV’s pretrained face detection model, and filter the output patches by a threshold on the confidence score.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Here are some example outputs. Most of them are exactly faces, but there are still some errors.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iCatcher assumes the bottom line are infant faces, which can be wrong.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b582ba4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b582ba4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Our infant selector first uses a deep model to </a:t>
            </a:r>
            <a:r>
              <a:rPr lang="en" sz="1500">
                <a:solidFill>
                  <a:schemeClr val="dk1"/>
                </a:solidFill>
              </a:rPr>
              <a:t>classify</a:t>
            </a:r>
            <a:r>
              <a:rPr lang="en" sz="1500">
                <a:solidFill>
                  <a:schemeClr val="dk1"/>
                </a:solidFill>
              </a:rPr>
              <a:t> each patch into infant or non-infant.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If multiple infants are detected, it takes the patch that is closest to the previous infant patch,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since the baby is unlikely to shift drastically between frames.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To train the classifier, we manually labeled three hundreds image patches, and tried different architectures and hyperparameters.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We use VGG-sixteen </a:t>
            </a:r>
            <a:r>
              <a:rPr lang="en" sz="1500">
                <a:solidFill>
                  <a:schemeClr val="dk1"/>
                </a:solidFill>
              </a:rPr>
              <a:t>in downstream experiments since it performs the best.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0791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b582ba440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b582ba440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Here are the ten failure cases of the best </a:t>
            </a:r>
            <a:r>
              <a:rPr lang="en" sz="1500"/>
              <a:t>classifier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Seven of them are undetected infants and they are </a:t>
            </a:r>
            <a:r>
              <a:rPr lang="en" sz="1500">
                <a:solidFill>
                  <a:schemeClr val="dk1"/>
                </a:solidFill>
              </a:rPr>
              <a:t>assigned ``away’’ label by default</a:t>
            </a:r>
            <a:r>
              <a:rPr lang="en" sz="1500"/>
              <a:t>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This is </a:t>
            </a:r>
            <a:r>
              <a:rPr lang="en" sz="1500"/>
              <a:t>fine </a:t>
            </a:r>
            <a:r>
              <a:rPr lang="en" sz="1500"/>
              <a:t>because most of their true labels are exactly “away”.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There are three false positives, but they can be corrected by choosing the nearest patch mentioned before.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Actually, all three errors here are indeed corrected in our experiment.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53.jpg"/><Relationship Id="rId5" Type="http://schemas.openxmlformats.org/officeDocument/2006/relationships/image" Target="../media/image1.png"/><Relationship Id="rId6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11" Type="http://schemas.openxmlformats.org/officeDocument/2006/relationships/image" Target="../media/image28.png"/><Relationship Id="rId10" Type="http://schemas.openxmlformats.org/officeDocument/2006/relationships/image" Target="../media/image18.png"/><Relationship Id="rId21" Type="http://schemas.openxmlformats.org/officeDocument/2006/relationships/image" Target="../media/image32.png"/><Relationship Id="rId13" Type="http://schemas.openxmlformats.org/officeDocument/2006/relationships/image" Target="../media/image25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15" Type="http://schemas.openxmlformats.org/officeDocument/2006/relationships/image" Target="../media/image27.png"/><Relationship Id="rId14" Type="http://schemas.openxmlformats.org/officeDocument/2006/relationships/image" Target="../media/image20.png"/><Relationship Id="rId17" Type="http://schemas.openxmlformats.org/officeDocument/2006/relationships/image" Target="../media/image31.png"/><Relationship Id="rId16" Type="http://schemas.openxmlformats.org/officeDocument/2006/relationships/image" Target="../media/image26.png"/><Relationship Id="rId5" Type="http://schemas.openxmlformats.org/officeDocument/2006/relationships/image" Target="../media/image9.png"/><Relationship Id="rId19" Type="http://schemas.openxmlformats.org/officeDocument/2006/relationships/image" Target="../media/image33.png"/><Relationship Id="rId6" Type="http://schemas.openxmlformats.org/officeDocument/2006/relationships/image" Target="../media/image10.png"/><Relationship Id="rId18" Type="http://schemas.openxmlformats.org/officeDocument/2006/relationships/image" Target="../media/image3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7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BFE8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990425" y="1533825"/>
            <a:ext cx="6809100" cy="19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Automated Gaze Coding for Infant Videos</a:t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4847050" y="3779500"/>
            <a:ext cx="249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Xincheng Tan, Peng Cao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2"/>
          <p:cNvSpPr txBox="1"/>
          <p:nvPr>
            <p:ph type="title"/>
          </p:nvPr>
        </p:nvSpPr>
        <p:spPr>
          <a:xfrm>
            <a:off x="1303800" y="598575"/>
            <a:ext cx="37488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Gaze Estimator</a:t>
            </a:r>
            <a:endParaRPr/>
          </a:p>
        </p:txBody>
      </p:sp>
      <p:sp>
        <p:nvSpPr>
          <p:cNvPr id="542" name="Google Shape;542;p22"/>
          <p:cNvSpPr/>
          <p:nvPr/>
        </p:nvSpPr>
        <p:spPr>
          <a:xfrm rot="5400000">
            <a:off x="3212775" y="2294925"/>
            <a:ext cx="665400" cy="534000"/>
          </a:xfrm>
          <a:prstGeom prst="trapezoid">
            <a:avLst>
              <a:gd fmla="val 31248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2"/>
          <p:cNvSpPr/>
          <p:nvPr/>
        </p:nvSpPr>
        <p:spPr>
          <a:xfrm rot="5400000">
            <a:off x="1880375" y="1928350"/>
            <a:ext cx="665400" cy="534000"/>
          </a:xfrm>
          <a:prstGeom prst="trapezoid">
            <a:avLst>
              <a:gd fmla="val 31248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2"/>
          <p:cNvSpPr txBox="1"/>
          <p:nvPr/>
        </p:nvSpPr>
        <p:spPr>
          <a:xfrm>
            <a:off x="1880679" y="1949052"/>
            <a:ext cx="66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Encoder</a:t>
            </a:r>
            <a:endParaRPr sz="1000"/>
          </a:p>
        </p:txBody>
      </p:sp>
      <p:sp>
        <p:nvSpPr>
          <p:cNvPr id="545" name="Google Shape;545;p22"/>
          <p:cNvSpPr/>
          <p:nvPr/>
        </p:nvSpPr>
        <p:spPr>
          <a:xfrm>
            <a:off x="4126652" y="2377351"/>
            <a:ext cx="121500" cy="123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2"/>
          <p:cNvSpPr/>
          <p:nvPr/>
        </p:nvSpPr>
        <p:spPr>
          <a:xfrm>
            <a:off x="4126652" y="2500426"/>
            <a:ext cx="121500" cy="123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2"/>
          <p:cNvSpPr/>
          <p:nvPr/>
        </p:nvSpPr>
        <p:spPr>
          <a:xfrm>
            <a:off x="4126652" y="2623501"/>
            <a:ext cx="121500" cy="123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2"/>
          <p:cNvSpPr txBox="1"/>
          <p:nvPr/>
        </p:nvSpPr>
        <p:spPr>
          <a:xfrm>
            <a:off x="3190427" y="2392575"/>
            <a:ext cx="71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Predictor</a:t>
            </a:r>
            <a:endParaRPr sz="1000"/>
          </a:p>
        </p:txBody>
      </p:sp>
      <p:sp>
        <p:nvSpPr>
          <p:cNvPr id="549" name="Google Shape;549;p22"/>
          <p:cNvSpPr/>
          <p:nvPr/>
        </p:nvSpPr>
        <p:spPr>
          <a:xfrm>
            <a:off x="2807200" y="2550700"/>
            <a:ext cx="121500" cy="700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22"/>
          <p:cNvCxnSpPr/>
          <p:nvPr/>
        </p:nvCxnSpPr>
        <p:spPr>
          <a:xfrm>
            <a:off x="1654475" y="2195350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22"/>
          <p:cNvCxnSpPr/>
          <p:nvPr/>
        </p:nvCxnSpPr>
        <p:spPr>
          <a:xfrm>
            <a:off x="2545463" y="2195350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22"/>
          <p:cNvSpPr/>
          <p:nvPr/>
        </p:nvSpPr>
        <p:spPr>
          <a:xfrm rot="5400000">
            <a:off x="1880375" y="2673675"/>
            <a:ext cx="665400" cy="534000"/>
          </a:xfrm>
          <a:prstGeom prst="trapezoid">
            <a:avLst>
              <a:gd fmla="val 31248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2"/>
          <p:cNvSpPr txBox="1"/>
          <p:nvPr/>
        </p:nvSpPr>
        <p:spPr>
          <a:xfrm>
            <a:off x="1880679" y="2694377"/>
            <a:ext cx="66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Feature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Encoder</a:t>
            </a:r>
            <a:endParaRPr sz="1000"/>
          </a:p>
        </p:txBody>
      </p:sp>
      <p:cxnSp>
        <p:nvCxnSpPr>
          <p:cNvPr id="554" name="Google Shape;554;p22"/>
          <p:cNvCxnSpPr/>
          <p:nvPr/>
        </p:nvCxnSpPr>
        <p:spPr>
          <a:xfrm>
            <a:off x="1654475" y="2940675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22"/>
          <p:cNvCxnSpPr/>
          <p:nvPr/>
        </p:nvCxnSpPr>
        <p:spPr>
          <a:xfrm>
            <a:off x="2545463" y="2940675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22"/>
          <p:cNvSpPr/>
          <p:nvPr/>
        </p:nvSpPr>
        <p:spPr>
          <a:xfrm>
            <a:off x="2807200" y="1885300"/>
            <a:ext cx="121500" cy="7002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7" name="Google Shape;557;p22"/>
          <p:cNvCxnSpPr/>
          <p:nvPr/>
        </p:nvCxnSpPr>
        <p:spPr>
          <a:xfrm>
            <a:off x="2988350" y="2561925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22"/>
          <p:cNvCxnSpPr/>
          <p:nvPr/>
        </p:nvCxnSpPr>
        <p:spPr>
          <a:xfrm>
            <a:off x="3856463" y="2561925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22"/>
          <p:cNvSpPr/>
          <p:nvPr/>
        </p:nvSpPr>
        <p:spPr>
          <a:xfrm rot="-5400000">
            <a:off x="975215" y="28791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2"/>
          <p:cNvSpPr/>
          <p:nvPr/>
        </p:nvSpPr>
        <p:spPr>
          <a:xfrm rot="-5400000">
            <a:off x="1098290" y="28791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2"/>
          <p:cNvSpPr/>
          <p:nvPr/>
        </p:nvSpPr>
        <p:spPr>
          <a:xfrm rot="-5400000">
            <a:off x="1221365" y="28791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2"/>
          <p:cNvSpPr/>
          <p:nvPr/>
        </p:nvSpPr>
        <p:spPr>
          <a:xfrm rot="-5400000">
            <a:off x="1344440" y="2879201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2"/>
          <p:cNvSpPr/>
          <p:nvPr/>
        </p:nvSpPr>
        <p:spPr>
          <a:xfrm rot="-5400000">
            <a:off x="1466835" y="2879201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2"/>
          <p:cNvSpPr/>
          <p:nvPr/>
        </p:nvSpPr>
        <p:spPr>
          <a:xfrm rot="5400000">
            <a:off x="7522525" y="2226613"/>
            <a:ext cx="665400" cy="534000"/>
          </a:xfrm>
          <a:prstGeom prst="trapezoid">
            <a:avLst>
              <a:gd fmla="val 31248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2"/>
          <p:cNvSpPr/>
          <p:nvPr/>
        </p:nvSpPr>
        <p:spPr>
          <a:xfrm rot="5400000">
            <a:off x="6190125" y="1860038"/>
            <a:ext cx="665400" cy="534000"/>
          </a:xfrm>
          <a:prstGeom prst="trapezoid">
            <a:avLst>
              <a:gd fmla="val 31248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2"/>
          <p:cNvSpPr txBox="1"/>
          <p:nvPr/>
        </p:nvSpPr>
        <p:spPr>
          <a:xfrm>
            <a:off x="6190429" y="1880740"/>
            <a:ext cx="66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Encoder</a:t>
            </a:r>
            <a:endParaRPr sz="1000"/>
          </a:p>
        </p:txBody>
      </p:sp>
      <p:sp>
        <p:nvSpPr>
          <p:cNvPr id="567" name="Google Shape;567;p22"/>
          <p:cNvSpPr/>
          <p:nvPr/>
        </p:nvSpPr>
        <p:spPr>
          <a:xfrm>
            <a:off x="8436402" y="2309038"/>
            <a:ext cx="121500" cy="123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2"/>
          <p:cNvSpPr/>
          <p:nvPr/>
        </p:nvSpPr>
        <p:spPr>
          <a:xfrm>
            <a:off x="8436402" y="2432113"/>
            <a:ext cx="121500" cy="123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2"/>
          <p:cNvSpPr/>
          <p:nvPr/>
        </p:nvSpPr>
        <p:spPr>
          <a:xfrm>
            <a:off x="8436402" y="2555188"/>
            <a:ext cx="121500" cy="123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2"/>
          <p:cNvSpPr txBox="1"/>
          <p:nvPr/>
        </p:nvSpPr>
        <p:spPr>
          <a:xfrm>
            <a:off x="7500177" y="2324263"/>
            <a:ext cx="71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Predictor</a:t>
            </a:r>
            <a:endParaRPr sz="1000"/>
          </a:p>
        </p:txBody>
      </p:sp>
      <p:cxnSp>
        <p:nvCxnSpPr>
          <p:cNvPr id="571" name="Google Shape;571;p22"/>
          <p:cNvCxnSpPr/>
          <p:nvPr/>
        </p:nvCxnSpPr>
        <p:spPr>
          <a:xfrm>
            <a:off x="5964225" y="2127038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22"/>
          <p:cNvCxnSpPr/>
          <p:nvPr/>
        </p:nvCxnSpPr>
        <p:spPr>
          <a:xfrm>
            <a:off x="6855213" y="2127038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22"/>
          <p:cNvSpPr/>
          <p:nvPr/>
        </p:nvSpPr>
        <p:spPr>
          <a:xfrm rot="5400000">
            <a:off x="6190125" y="2605363"/>
            <a:ext cx="665400" cy="534000"/>
          </a:xfrm>
          <a:prstGeom prst="trapezoid">
            <a:avLst>
              <a:gd fmla="val 31248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2"/>
          <p:cNvSpPr txBox="1"/>
          <p:nvPr/>
        </p:nvSpPr>
        <p:spPr>
          <a:xfrm>
            <a:off x="6190429" y="2626065"/>
            <a:ext cx="66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Feature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Encoder</a:t>
            </a:r>
            <a:endParaRPr sz="1000"/>
          </a:p>
        </p:txBody>
      </p:sp>
      <p:cxnSp>
        <p:nvCxnSpPr>
          <p:cNvPr id="575" name="Google Shape;575;p22"/>
          <p:cNvCxnSpPr/>
          <p:nvPr/>
        </p:nvCxnSpPr>
        <p:spPr>
          <a:xfrm>
            <a:off x="5964225" y="2872363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22"/>
          <p:cNvCxnSpPr/>
          <p:nvPr/>
        </p:nvCxnSpPr>
        <p:spPr>
          <a:xfrm>
            <a:off x="6855213" y="2872363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22"/>
          <p:cNvCxnSpPr/>
          <p:nvPr/>
        </p:nvCxnSpPr>
        <p:spPr>
          <a:xfrm>
            <a:off x="7298100" y="2493613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22"/>
          <p:cNvCxnSpPr/>
          <p:nvPr/>
        </p:nvCxnSpPr>
        <p:spPr>
          <a:xfrm>
            <a:off x="8166213" y="2493613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22"/>
          <p:cNvSpPr/>
          <p:nvPr/>
        </p:nvSpPr>
        <p:spPr>
          <a:xfrm rot="-5400000">
            <a:off x="5284265" y="27533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2"/>
          <p:cNvSpPr/>
          <p:nvPr/>
        </p:nvSpPr>
        <p:spPr>
          <a:xfrm rot="-5400000">
            <a:off x="5407340" y="27533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2"/>
          <p:cNvSpPr/>
          <p:nvPr/>
        </p:nvSpPr>
        <p:spPr>
          <a:xfrm rot="-5400000">
            <a:off x="5530415" y="27533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2"/>
          <p:cNvSpPr/>
          <p:nvPr/>
        </p:nvSpPr>
        <p:spPr>
          <a:xfrm rot="-5400000">
            <a:off x="5653490" y="2753401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2"/>
          <p:cNvSpPr/>
          <p:nvPr/>
        </p:nvSpPr>
        <p:spPr>
          <a:xfrm rot="-5400000">
            <a:off x="5776565" y="2753413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 rot="-5400000">
            <a:off x="5219490" y="2814163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 rot="-5400000">
            <a:off x="5342565" y="2814163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 rot="-5400000">
            <a:off x="5465640" y="2814163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 rot="-5400000">
            <a:off x="5588715" y="2814176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 rot="-5400000">
            <a:off x="5711790" y="28141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5161190" y="28748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5284265" y="28748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5407340" y="28748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5530415" y="2874901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5653490" y="2874913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5096415" y="2935663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5219490" y="2935663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5342565" y="2935663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5465640" y="2935676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5588715" y="29356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5038115" y="29963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5161190" y="29963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5284265" y="2996388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5407340" y="2996401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5530415" y="2996413"/>
            <a:ext cx="121500" cy="123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75" y="1862950"/>
            <a:ext cx="664800" cy="6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025" y="1680913"/>
            <a:ext cx="664800" cy="6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725" y="1726038"/>
            <a:ext cx="664800" cy="6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425" y="1786813"/>
            <a:ext cx="664800" cy="6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650" y="1847538"/>
            <a:ext cx="664800" cy="6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350" y="1908338"/>
            <a:ext cx="664800" cy="6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22"/>
          <p:cNvSpPr/>
          <p:nvPr/>
        </p:nvSpPr>
        <p:spPr>
          <a:xfrm rot="10800000">
            <a:off x="7128263" y="2178033"/>
            <a:ext cx="123000" cy="157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2"/>
          <p:cNvSpPr/>
          <p:nvPr/>
        </p:nvSpPr>
        <p:spPr>
          <a:xfrm rot="10800000">
            <a:off x="7128263" y="2020247"/>
            <a:ext cx="123000" cy="157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2"/>
          <p:cNvSpPr/>
          <p:nvPr/>
        </p:nvSpPr>
        <p:spPr>
          <a:xfrm rot="10800000">
            <a:off x="7128263" y="1862461"/>
            <a:ext cx="123000" cy="157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2"/>
          <p:cNvSpPr/>
          <p:nvPr/>
        </p:nvSpPr>
        <p:spPr>
          <a:xfrm rot="10800000">
            <a:off x="7128263" y="1704675"/>
            <a:ext cx="123000" cy="157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2"/>
          <p:cNvSpPr/>
          <p:nvPr/>
        </p:nvSpPr>
        <p:spPr>
          <a:xfrm rot="10800000">
            <a:off x="7128263" y="2335819"/>
            <a:ext cx="123000" cy="157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2"/>
          <p:cNvSpPr/>
          <p:nvPr/>
        </p:nvSpPr>
        <p:spPr>
          <a:xfrm rot="10800000">
            <a:off x="7128263" y="2966963"/>
            <a:ext cx="123000" cy="15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2"/>
          <p:cNvSpPr/>
          <p:nvPr/>
        </p:nvSpPr>
        <p:spPr>
          <a:xfrm rot="10800000">
            <a:off x="7128263" y="2809177"/>
            <a:ext cx="123000" cy="15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2"/>
          <p:cNvSpPr/>
          <p:nvPr/>
        </p:nvSpPr>
        <p:spPr>
          <a:xfrm rot="10800000">
            <a:off x="7128263" y="2651391"/>
            <a:ext cx="123000" cy="15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2"/>
          <p:cNvSpPr/>
          <p:nvPr/>
        </p:nvSpPr>
        <p:spPr>
          <a:xfrm rot="10800000">
            <a:off x="7128263" y="2493605"/>
            <a:ext cx="123000" cy="15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2"/>
          <p:cNvSpPr/>
          <p:nvPr/>
        </p:nvSpPr>
        <p:spPr>
          <a:xfrm rot="10800000">
            <a:off x="7128263" y="3124749"/>
            <a:ext cx="123000" cy="15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2"/>
          <p:cNvSpPr txBox="1"/>
          <p:nvPr/>
        </p:nvSpPr>
        <p:spPr>
          <a:xfrm>
            <a:off x="688625" y="3457400"/>
            <a:ext cx="34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Single-frame gaze estimator</a:t>
            </a:r>
            <a:endParaRPr/>
          </a:p>
        </p:txBody>
      </p:sp>
      <p:sp>
        <p:nvSpPr>
          <p:cNvPr id="621" name="Google Shape;621;p22"/>
          <p:cNvSpPr txBox="1"/>
          <p:nvPr/>
        </p:nvSpPr>
        <p:spPr>
          <a:xfrm>
            <a:off x="5078775" y="3457400"/>
            <a:ext cx="3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Multi-frame gaze estimator</a:t>
            </a:r>
            <a:endParaRPr/>
          </a:p>
        </p:txBody>
      </p:sp>
      <p:cxnSp>
        <p:nvCxnSpPr>
          <p:cNvPr id="622" name="Google Shape;622;p22"/>
          <p:cNvCxnSpPr/>
          <p:nvPr/>
        </p:nvCxnSpPr>
        <p:spPr>
          <a:xfrm>
            <a:off x="4602700" y="1475600"/>
            <a:ext cx="0" cy="22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p22"/>
          <p:cNvSpPr txBox="1"/>
          <p:nvPr/>
        </p:nvSpPr>
        <p:spPr>
          <a:xfrm>
            <a:off x="844125" y="2970672"/>
            <a:ext cx="876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H, w, S, x, y</a:t>
            </a:r>
            <a:endParaRPr sz="1000"/>
          </a:p>
        </p:txBody>
      </p:sp>
      <p:sp>
        <p:nvSpPr>
          <p:cNvPr id="624" name="Google Shape;624;p22"/>
          <p:cNvSpPr txBox="1"/>
          <p:nvPr/>
        </p:nvSpPr>
        <p:spPr>
          <a:xfrm>
            <a:off x="4714625" y="1140424"/>
            <a:ext cx="173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5 interleaved frames</a:t>
            </a:r>
            <a:endParaRPr sz="1300"/>
          </a:p>
        </p:txBody>
      </p:sp>
      <p:sp>
        <p:nvSpPr>
          <p:cNvPr id="625" name="Google Shape;625;p22"/>
          <p:cNvSpPr/>
          <p:nvPr/>
        </p:nvSpPr>
        <p:spPr>
          <a:xfrm rot="5400000">
            <a:off x="5368900" y="1092150"/>
            <a:ext cx="121500" cy="905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2"/>
          <p:cNvSpPr txBox="1"/>
          <p:nvPr/>
        </p:nvSpPr>
        <p:spPr>
          <a:xfrm>
            <a:off x="4907025" y="3057972"/>
            <a:ext cx="876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H, w, S, x, y</a:t>
            </a:r>
            <a:endParaRPr sz="1000"/>
          </a:p>
        </p:txBody>
      </p:sp>
      <p:sp>
        <p:nvSpPr>
          <p:cNvPr id="627" name="Google Shape;627;p22"/>
          <p:cNvSpPr txBox="1"/>
          <p:nvPr/>
        </p:nvSpPr>
        <p:spPr>
          <a:xfrm>
            <a:off x="1396750" y="4051825"/>
            <a:ext cx="641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Face Encoder: ResNet-18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Feature Encoder: 2 fully-connected layers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Predictor: 3 fully-connected layers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Gaze Direction Classification Accuracy</a:t>
            </a:r>
            <a:endParaRPr/>
          </a:p>
        </p:txBody>
      </p:sp>
      <p:graphicFrame>
        <p:nvGraphicFramePr>
          <p:cNvPr id="633" name="Google Shape;633;p23"/>
          <p:cNvGraphicFramePr/>
          <p:nvPr/>
        </p:nvGraphicFramePr>
        <p:xfrm>
          <a:off x="850663" y="168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{4151D138-0A7B-4E4A-9983-C4F8B8AA140B}</a:tableStyleId>
              </a:tblPr>
              <a:tblGrid>
                <a:gridCol w="3056600"/>
                <a:gridCol w="2042400"/>
                <a:gridCol w="2343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Lowest-face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Single-frame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82.14%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83.58%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Single-frame + </a:t>
                      </a:r>
                      <a:r>
                        <a:rPr lang="en"/>
                        <a:t>Positional Info.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82.23%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84.20%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Multi-f</a:t>
                      </a:r>
                      <a:r>
                        <a:rPr lang="en"/>
                        <a:t>rame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84.25%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85.61%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Multi-f</a:t>
                      </a:r>
                      <a:r>
                        <a:rPr lang="en"/>
                        <a:t>rames </a:t>
                      </a:r>
                      <a:r>
                        <a:rPr lang="en"/>
                        <a:t>+ Positional Info.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84.65%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85.95%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Multi-frame(E)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86.23%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88.11%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Multi-frame(E) </a:t>
                      </a:r>
                      <a:r>
                        <a:rPr lang="en"/>
                        <a:t>+ Positional Info.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86.98%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88.58%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4" name="Google Shape;634;p23"/>
          <p:cNvSpPr txBox="1"/>
          <p:nvPr/>
        </p:nvSpPr>
        <p:spPr>
          <a:xfrm>
            <a:off x="342200" y="4554150"/>
            <a:ext cx="87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E: Eliminating all the </a:t>
            </a:r>
            <a:r>
              <a:rPr i="1" lang="en"/>
              <a:t>transition</a:t>
            </a:r>
            <a:r>
              <a:rPr lang="en"/>
              <a:t> datapoints (gaze direction classes change within the datapoint).</a:t>
            </a:r>
            <a:endParaRPr/>
          </a:p>
        </p:txBody>
      </p:sp>
      <p:sp>
        <p:nvSpPr>
          <p:cNvPr id="635" name="Google Shape;635;p23"/>
          <p:cNvSpPr txBox="1"/>
          <p:nvPr/>
        </p:nvSpPr>
        <p:spPr>
          <a:xfrm>
            <a:off x="550707" y="1166775"/>
            <a:ext cx="832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Full Lookit Dataset: </a:t>
            </a:r>
            <a:r>
              <a:rPr lang="en" sz="1600"/>
              <a:t>Training set: 600,000 frames; Test set: 400,000 frames</a:t>
            </a:r>
            <a:endParaRPr sz="1600"/>
          </a:p>
        </p:txBody>
      </p:sp>
      <p:grpSp>
        <p:nvGrpSpPr>
          <p:cNvPr id="636" name="Google Shape;636;p23"/>
          <p:cNvGrpSpPr/>
          <p:nvPr/>
        </p:nvGrpSpPr>
        <p:grpSpPr>
          <a:xfrm>
            <a:off x="5741650" y="2009275"/>
            <a:ext cx="429150" cy="2453475"/>
            <a:chOff x="5741650" y="2009275"/>
            <a:chExt cx="429150" cy="2453475"/>
          </a:xfrm>
        </p:grpSpPr>
        <p:sp>
          <p:nvSpPr>
            <p:cNvPr id="637" name="Google Shape;637;p23"/>
            <p:cNvSpPr txBox="1"/>
            <p:nvPr/>
          </p:nvSpPr>
          <p:spPr>
            <a:xfrm>
              <a:off x="5764000" y="2009275"/>
              <a:ext cx="362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1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8" name="Google Shape;638;p23"/>
            <p:cNvSpPr txBox="1"/>
            <p:nvPr/>
          </p:nvSpPr>
          <p:spPr>
            <a:xfrm>
              <a:off x="5764000" y="2784275"/>
              <a:ext cx="40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9" name="Google Shape;639;p23"/>
            <p:cNvSpPr txBox="1"/>
            <p:nvPr/>
          </p:nvSpPr>
          <p:spPr>
            <a:xfrm>
              <a:off x="5764000" y="2405500"/>
              <a:ext cx="40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40" name="Google Shape;640;p23"/>
            <p:cNvSpPr txBox="1"/>
            <p:nvPr/>
          </p:nvSpPr>
          <p:spPr>
            <a:xfrm>
              <a:off x="5764000" y="3177725"/>
              <a:ext cx="40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41" name="Google Shape;641;p23"/>
            <p:cNvSpPr txBox="1"/>
            <p:nvPr/>
          </p:nvSpPr>
          <p:spPr>
            <a:xfrm>
              <a:off x="5741650" y="3623900"/>
              <a:ext cx="40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42" name="Google Shape;642;p23"/>
            <p:cNvSpPr txBox="1"/>
            <p:nvPr/>
          </p:nvSpPr>
          <p:spPr>
            <a:xfrm>
              <a:off x="5764000" y="3970150"/>
              <a:ext cx="40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43" name="Google Shape;643;p23"/>
          <p:cNvGrpSpPr/>
          <p:nvPr/>
        </p:nvGrpSpPr>
        <p:grpSpPr>
          <a:xfrm>
            <a:off x="4690050" y="2292150"/>
            <a:ext cx="2659175" cy="1986100"/>
            <a:chOff x="4690050" y="2292150"/>
            <a:chExt cx="2659175" cy="1986100"/>
          </a:xfrm>
        </p:grpSpPr>
        <p:sp>
          <p:nvSpPr>
            <p:cNvPr id="644" name="Google Shape;644;p23"/>
            <p:cNvSpPr txBox="1"/>
            <p:nvPr/>
          </p:nvSpPr>
          <p:spPr>
            <a:xfrm rot="5400000">
              <a:off x="4732950" y="2249250"/>
              <a:ext cx="40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45" name="Google Shape;645;p23"/>
            <p:cNvSpPr txBox="1"/>
            <p:nvPr/>
          </p:nvSpPr>
          <p:spPr>
            <a:xfrm rot="5400000">
              <a:off x="6899525" y="2249250"/>
              <a:ext cx="40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46" name="Google Shape;646;p23"/>
            <p:cNvSpPr txBox="1"/>
            <p:nvPr/>
          </p:nvSpPr>
          <p:spPr>
            <a:xfrm rot="5400000">
              <a:off x="4732950" y="3038900"/>
              <a:ext cx="40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47" name="Google Shape;647;p23"/>
            <p:cNvSpPr txBox="1"/>
            <p:nvPr/>
          </p:nvSpPr>
          <p:spPr>
            <a:xfrm rot="5400000">
              <a:off x="6899525" y="3038900"/>
              <a:ext cx="40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48" name="Google Shape;648;p23"/>
            <p:cNvSpPr txBox="1"/>
            <p:nvPr/>
          </p:nvSpPr>
          <p:spPr>
            <a:xfrm rot="5400000">
              <a:off x="4732950" y="3828550"/>
              <a:ext cx="40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49" name="Google Shape;649;p23"/>
            <p:cNvSpPr txBox="1"/>
            <p:nvPr/>
          </p:nvSpPr>
          <p:spPr>
            <a:xfrm rot="5400000">
              <a:off x="6899525" y="3828550"/>
              <a:ext cx="40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&lt;</a:t>
              </a:r>
              <a:endParaRPr b="1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and Future Works</a:t>
            </a:r>
            <a:endParaRPr/>
          </a:p>
        </p:txBody>
      </p:sp>
      <p:pic>
        <p:nvPicPr>
          <p:cNvPr id="655" name="Google Shape;6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385" y="2359510"/>
            <a:ext cx="1250079" cy="127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4"/>
          <p:cNvPicPr preferRelativeResize="0"/>
          <p:nvPr/>
        </p:nvPicPr>
        <p:blipFill rotWithShape="1">
          <a:blip r:embed="rId4">
            <a:alphaModFix/>
          </a:blip>
          <a:srcRect b="6" l="0" r="0" t="37544"/>
          <a:stretch/>
        </p:blipFill>
        <p:spPr>
          <a:xfrm>
            <a:off x="364600" y="2498079"/>
            <a:ext cx="28575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050" y="1632750"/>
            <a:ext cx="1551668" cy="127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4"/>
          <p:cNvPicPr preferRelativeResize="0"/>
          <p:nvPr/>
        </p:nvPicPr>
        <p:blipFill rotWithShape="1">
          <a:blip r:embed="rId6">
            <a:alphaModFix/>
          </a:blip>
          <a:srcRect b="0" l="0" r="0" t="11433"/>
          <a:stretch/>
        </p:blipFill>
        <p:spPr>
          <a:xfrm>
            <a:off x="6261360" y="2875239"/>
            <a:ext cx="1142466" cy="99212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24"/>
          <p:cNvSpPr/>
          <p:nvPr/>
        </p:nvSpPr>
        <p:spPr>
          <a:xfrm>
            <a:off x="6261350" y="1734850"/>
            <a:ext cx="1331100" cy="82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4"/>
          <p:cNvSpPr txBox="1"/>
          <p:nvPr/>
        </p:nvSpPr>
        <p:spPr>
          <a:xfrm>
            <a:off x="920500" y="3724463"/>
            <a:ext cx="17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661" name="Google Shape;661;p24"/>
          <p:cNvSpPr txBox="1"/>
          <p:nvPr/>
        </p:nvSpPr>
        <p:spPr>
          <a:xfrm>
            <a:off x="5498150" y="3867375"/>
            <a:ext cx="285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Calibration step: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the infants to look at something that moves around the screen boundary.</a:t>
            </a:r>
            <a:endParaRPr/>
          </a:p>
        </p:txBody>
      </p:sp>
      <p:sp>
        <p:nvSpPr>
          <p:cNvPr id="662" name="Google Shape;662;p24"/>
          <p:cNvSpPr txBox="1"/>
          <p:nvPr/>
        </p:nvSpPr>
        <p:spPr>
          <a:xfrm>
            <a:off x="3155825" y="3879600"/>
            <a:ext cx="236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a framework without face extraction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using eye extraction</a:t>
            </a:r>
            <a:endParaRPr/>
          </a:p>
        </p:txBody>
      </p:sp>
      <p:sp>
        <p:nvSpPr>
          <p:cNvPr id="663" name="Google Shape;663;p24"/>
          <p:cNvSpPr txBox="1"/>
          <p:nvPr/>
        </p:nvSpPr>
        <p:spPr>
          <a:xfrm>
            <a:off x="716650" y="1740163"/>
            <a:ext cx="215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small dataset for the infant classifier</a:t>
            </a:r>
            <a:endParaRPr/>
          </a:p>
        </p:txBody>
      </p:sp>
      <p:sp>
        <p:nvSpPr>
          <p:cNvPr id="664" name="Google Shape;664;p24"/>
          <p:cNvSpPr txBox="1"/>
          <p:nvPr/>
        </p:nvSpPr>
        <p:spPr>
          <a:xfrm>
            <a:off x="3539225" y="1403500"/>
            <a:ext cx="159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extraction suffer from occlusions</a:t>
            </a:r>
            <a:endParaRPr/>
          </a:p>
        </p:txBody>
      </p:sp>
      <p:sp>
        <p:nvSpPr>
          <p:cNvPr id="665" name="Google Shape;665;p24"/>
          <p:cNvSpPr txBox="1"/>
          <p:nvPr/>
        </p:nvSpPr>
        <p:spPr>
          <a:xfrm>
            <a:off x="6026702" y="1176450"/>
            <a:ext cx="20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datapoints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BFE8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5"/>
          <p:cNvSpPr txBox="1"/>
          <p:nvPr>
            <p:ph type="title"/>
          </p:nvPr>
        </p:nvSpPr>
        <p:spPr>
          <a:xfrm>
            <a:off x="1388550" y="1494375"/>
            <a:ext cx="6366900" cy="23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Questions?</a:t>
            </a:r>
            <a:endParaRPr sz="3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0" l="0" r="0" t="11433"/>
          <a:stretch/>
        </p:blipFill>
        <p:spPr>
          <a:xfrm>
            <a:off x="2304447" y="3128502"/>
            <a:ext cx="1142466" cy="99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975" y="1509800"/>
            <a:ext cx="1882625" cy="154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152" y="1795343"/>
            <a:ext cx="623162" cy="63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2689" y="1795349"/>
            <a:ext cx="623162" cy="63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5975" y="3186715"/>
            <a:ext cx="288564" cy="29419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1353400" y="4120625"/>
            <a:ext cx="26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Preferential Looking Paradigm</a:t>
            </a:r>
            <a:endParaRPr/>
          </a:p>
        </p:txBody>
      </p:sp>
      <p:pic>
        <p:nvPicPr>
          <p:cNvPr id="290" name="Google Shape;29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1475" y="1462375"/>
            <a:ext cx="3654574" cy="247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4"/>
          <p:cNvSpPr txBox="1"/>
          <p:nvPr/>
        </p:nvSpPr>
        <p:spPr>
          <a:xfrm>
            <a:off x="5668150" y="4120625"/>
            <a:ext cx="20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Lookit Online Platform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 txBox="1"/>
          <p:nvPr>
            <p:ph type="title"/>
          </p:nvPr>
        </p:nvSpPr>
        <p:spPr>
          <a:xfrm>
            <a:off x="1303800" y="598575"/>
            <a:ext cx="62790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three categories</a:t>
            </a:r>
            <a:endParaRPr/>
          </a:p>
        </p:txBody>
      </p:sp>
      <p:pic>
        <p:nvPicPr>
          <p:cNvPr id="297" name="Google Shape;297;p15"/>
          <p:cNvPicPr preferRelativeResize="0"/>
          <p:nvPr/>
        </p:nvPicPr>
        <p:blipFill rotWithShape="1">
          <a:blip r:embed="rId3">
            <a:alphaModFix/>
          </a:blip>
          <a:srcRect b="0" l="0" r="50144" t="0"/>
          <a:stretch/>
        </p:blipFill>
        <p:spPr>
          <a:xfrm>
            <a:off x="758975" y="1903738"/>
            <a:ext cx="1664450" cy="11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5"/>
          <p:cNvSpPr txBox="1"/>
          <p:nvPr/>
        </p:nvSpPr>
        <p:spPr>
          <a:xfrm>
            <a:off x="719025" y="4133850"/>
            <a:ext cx="166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Feature-based </a:t>
            </a:r>
            <a:r>
              <a:rPr lang="en" sz="1300"/>
              <a:t>(Zhu</a:t>
            </a:r>
            <a:r>
              <a:rPr i="1" lang="en" sz="1300"/>
              <a:t> et al.</a:t>
            </a:r>
            <a:r>
              <a:rPr lang="en" sz="1300"/>
              <a:t>, 2005)</a:t>
            </a:r>
            <a:endParaRPr sz="1300"/>
          </a:p>
        </p:txBody>
      </p:sp>
      <p:sp>
        <p:nvSpPr>
          <p:cNvPr id="299" name="Google Shape;299;p15"/>
          <p:cNvSpPr txBox="1"/>
          <p:nvPr/>
        </p:nvSpPr>
        <p:spPr>
          <a:xfrm>
            <a:off x="3193638" y="4133850"/>
            <a:ext cx="260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Model-based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(EyeTab, Wood &amp; Bulling, 2014)</a:t>
            </a:r>
            <a:endParaRPr sz="1300"/>
          </a:p>
        </p:txBody>
      </p:sp>
      <p:sp>
        <p:nvSpPr>
          <p:cNvPr id="300" name="Google Shape;300;p15"/>
          <p:cNvSpPr txBox="1"/>
          <p:nvPr/>
        </p:nvSpPr>
        <p:spPr>
          <a:xfrm>
            <a:off x="6137250" y="4133850"/>
            <a:ext cx="260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Appearance-based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(OpenGaze, Zhang </a:t>
            </a:r>
            <a:r>
              <a:rPr i="1" lang="en" sz="1300"/>
              <a:t>et al., </a:t>
            </a:r>
            <a:r>
              <a:rPr lang="en" sz="1300"/>
              <a:t>2019)</a:t>
            </a:r>
            <a:endParaRPr sz="1300"/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/>
          </a:blip>
          <a:srcRect b="0" l="54701" r="0" t="20634"/>
          <a:stretch/>
        </p:blipFill>
        <p:spPr>
          <a:xfrm>
            <a:off x="719025" y="3083322"/>
            <a:ext cx="1607450" cy="9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988" y="2109839"/>
            <a:ext cx="2687750" cy="1946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15"/>
          <p:cNvPicPr preferRelativeResize="0"/>
          <p:nvPr/>
        </p:nvPicPr>
        <p:blipFill rotWithShape="1">
          <a:blip r:embed="rId5">
            <a:alphaModFix/>
          </a:blip>
          <a:srcRect b="23309" l="0" r="83908" t="21390"/>
          <a:stretch/>
        </p:blipFill>
        <p:spPr>
          <a:xfrm>
            <a:off x="6018688" y="2154725"/>
            <a:ext cx="1471376" cy="8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/>
          <p:cNvPicPr preferRelativeResize="0"/>
          <p:nvPr/>
        </p:nvPicPr>
        <p:blipFill rotWithShape="1">
          <a:blip r:embed="rId5">
            <a:alphaModFix/>
          </a:blip>
          <a:srcRect b="36380" l="31036" r="60309" t="19270"/>
          <a:stretch/>
        </p:blipFill>
        <p:spPr>
          <a:xfrm>
            <a:off x="7653850" y="2166525"/>
            <a:ext cx="791299" cy="6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 rotWithShape="1">
          <a:blip r:embed="rId5">
            <a:alphaModFix/>
          </a:blip>
          <a:srcRect b="24686" l="70334" r="21011" t="20013"/>
          <a:stretch/>
        </p:blipFill>
        <p:spPr>
          <a:xfrm>
            <a:off x="7653850" y="3020700"/>
            <a:ext cx="791299" cy="8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5"/>
          <p:cNvPicPr preferRelativeResize="0"/>
          <p:nvPr/>
        </p:nvPicPr>
        <p:blipFill rotWithShape="1">
          <a:blip r:embed="rId5">
            <a:alphaModFix/>
          </a:blip>
          <a:srcRect b="29084" l="50651" r="35396" t="22472"/>
          <a:stretch/>
        </p:blipFill>
        <p:spPr>
          <a:xfrm>
            <a:off x="6214313" y="3042475"/>
            <a:ext cx="1275774" cy="7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5"/>
          <p:cNvSpPr txBox="1"/>
          <p:nvPr/>
        </p:nvSpPr>
        <p:spPr>
          <a:xfrm>
            <a:off x="3254800" y="15035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Requires high video quality!</a:t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15"/>
          <p:cNvSpPr txBox="1"/>
          <p:nvPr/>
        </p:nvSpPr>
        <p:spPr>
          <a:xfrm>
            <a:off x="345975" y="15035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Requires additional hardware!</a:t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5"/>
          <p:cNvSpPr txBox="1"/>
          <p:nvPr/>
        </p:nvSpPr>
        <p:spPr>
          <a:xfrm>
            <a:off x="5902950" y="1503550"/>
            <a:ext cx="30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Requires fine-grained annotations!</a:t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"/>
          <p:cNvSpPr txBox="1"/>
          <p:nvPr>
            <p:ph type="title"/>
          </p:nvPr>
        </p:nvSpPr>
        <p:spPr>
          <a:xfrm>
            <a:off x="1303800" y="598575"/>
            <a:ext cx="45057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iCatcher </a:t>
            </a:r>
            <a:r>
              <a:rPr b="0" lang="en" sz="2300">
                <a:latin typeface="Arial"/>
                <a:ea typeface="Arial"/>
                <a:cs typeface="Arial"/>
                <a:sym typeface="Arial"/>
              </a:rPr>
              <a:t>(Erel </a:t>
            </a:r>
            <a:r>
              <a:rPr b="0" i="1" lang="en" sz="2300">
                <a:latin typeface="Arial"/>
                <a:ea typeface="Arial"/>
                <a:cs typeface="Arial"/>
                <a:sym typeface="Arial"/>
              </a:rPr>
              <a:t>et al.,</a:t>
            </a:r>
            <a:r>
              <a:rPr b="0" lang="en" sz="2300">
                <a:latin typeface="Arial"/>
                <a:ea typeface="Arial"/>
                <a:cs typeface="Arial"/>
                <a:sym typeface="Arial"/>
              </a:rPr>
              <a:t> 2020)</a:t>
            </a:r>
            <a:endParaRPr b="0" sz="2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137" y="1424901"/>
            <a:ext cx="2329855" cy="156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04" y="1424901"/>
            <a:ext cx="2372250" cy="158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6788" y="1424900"/>
            <a:ext cx="2352812" cy="156802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6"/>
          <p:cNvSpPr txBox="1"/>
          <p:nvPr/>
        </p:nvSpPr>
        <p:spPr>
          <a:xfrm>
            <a:off x="1460914" y="3008380"/>
            <a:ext cx="8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</a:t>
            </a:r>
            <a:endParaRPr/>
          </a:p>
        </p:txBody>
      </p:sp>
      <p:sp>
        <p:nvSpPr>
          <p:cNvPr id="319" name="Google Shape;319;p16"/>
          <p:cNvSpPr txBox="1"/>
          <p:nvPr/>
        </p:nvSpPr>
        <p:spPr>
          <a:xfrm>
            <a:off x="4186976" y="3008380"/>
            <a:ext cx="8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</a:t>
            </a:r>
            <a:endParaRPr/>
          </a:p>
        </p:txBody>
      </p:sp>
      <p:sp>
        <p:nvSpPr>
          <p:cNvPr id="320" name="Google Shape;320;p16"/>
          <p:cNvSpPr txBox="1"/>
          <p:nvPr/>
        </p:nvSpPr>
        <p:spPr>
          <a:xfrm>
            <a:off x="6891844" y="3008380"/>
            <a:ext cx="8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Away</a:t>
            </a:r>
            <a:endParaRPr/>
          </a:p>
        </p:txBody>
      </p:sp>
      <p:sp>
        <p:nvSpPr>
          <p:cNvPr id="321" name="Google Shape;321;p16"/>
          <p:cNvSpPr/>
          <p:nvPr/>
        </p:nvSpPr>
        <p:spPr>
          <a:xfrm>
            <a:off x="6571824" y="3908800"/>
            <a:ext cx="1220400" cy="254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Away / </a:t>
            </a:r>
            <a:r>
              <a:rPr b="1" lang="en" sz="1000"/>
              <a:t>Left</a:t>
            </a:r>
            <a:r>
              <a:rPr lang="en" sz="1000"/>
              <a:t> / Right</a:t>
            </a:r>
            <a:endParaRPr sz="1000"/>
          </a:p>
        </p:txBody>
      </p:sp>
      <p:pic>
        <p:nvPicPr>
          <p:cNvPr id="322" name="Google Shape;32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8733" y="3617121"/>
            <a:ext cx="1209958" cy="86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16"/>
          <p:cNvCxnSpPr/>
          <p:nvPr/>
        </p:nvCxnSpPr>
        <p:spPr>
          <a:xfrm>
            <a:off x="3294986" y="4055603"/>
            <a:ext cx="110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4" name="Google Shape;324;p16"/>
          <p:cNvPicPr preferRelativeResize="0"/>
          <p:nvPr/>
        </p:nvPicPr>
        <p:blipFill rotWithShape="1">
          <a:blip r:embed="rId7">
            <a:alphaModFix/>
          </a:blip>
          <a:srcRect b="4403" l="10969" r="3866" t="9263"/>
          <a:stretch/>
        </p:blipFill>
        <p:spPr>
          <a:xfrm>
            <a:off x="4458944" y="3620962"/>
            <a:ext cx="738495" cy="86534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6"/>
          <p:cNvSpPr/>
          <p:nvPr/>
        </p:nvSpPr>
        <p:spPr>
          <a:xfrm>
            <a:off x="3447620" y="3816621"/>
            <a:ext cx="738600" cy="466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</a:t>
            </a:r>
            <a:br>
              <a:rPr lang="en" sz="1000"/>
            </a:br>
            <a:r>
              <a:rPr lang="en" sz="1000"/>
              <a:t>Extractor</a:t>
            </a:r>
            <a:endParaRPr sz="1000"/>
          </a:p>
        </p:txBody>
      </p:sp>
      <p:cxnSp>
        <p:nvCxnSpPr>
          <p:cNvPr id="326" name="Google Shape;326;p16"/>
          <p:cNvCxnSpPr/>
          <p:nvPr/>
        </p:nvCxnSpPr>
        <p:spPr>
          <a:xfrm>
            <a:off x="5348523" y="4053351"/>
            <a:ext cx="110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16"/>
          <p:cNvSpPr/>
          <p:nvPr/>
        </p:nvSpPr>
        <p:spPr>
          <a:xfrm>
            <a:off x="5501158" y="3814369"/>
            <a:ext cx="738600" cy="466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Gaze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Estimator</a:t>
            </a:r>
            <a:endParaRPr sz="1000"/>
          </a:p>
        </p:txBody>
      </p:sp>
      <p:sp>
        <p:nvSpPr>
          <p:cNvPr id="328" name="Google Shape;328;p16"/>
          <p:cNvSpPr txBox="1"/>
          <p:nvPr/>
        </p:nvSpPr>
        <p:spPr>
          <a:xfrm>
            <a:off x="1906540" y="4393696"/>
            <a:ext cx="12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Video Frame</a:t>
            </a:r>
            <a:endParaRPr sz="1000"/>
          </a:p>
        </p:txBody>
      </p:sp>
      <p:sp>
        <p:nvSpPr>
          <p:cNvPr id="329" name="Google Shape;329;p16"/>
          <p:cNvSpPr txBox="1"/>
          <p:nvPr/>
        </p:nvSpPr>
        <p:spPr>
          <a:xfrm>
            <a:off x="4139375" y="4391263"/>
            <a:ext cx="145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Selected Image Patch</a:t>
            </a:r>
            <a:endParaRPr sz="1000"/>
          </a:p>
        </p:txBody>
      </p:sp>
      <p:sp>
        <p:nvSpPr>
          <p:cNvPr id="330" name="Google Shape;330;p16"/>
          <p:cNvSpPr txBox="1"/>
          <p:nvPr/>
        </p:nvSpPr>
        <p:spPr>
          <a:xfrm>
            <a:off x="5124376" y="5198600"/>
            <a:ext cx="165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Bounding Box’s Features</a:t>
            </a:r>
            <a:endParaRPr sz="1000"/>
          </a:p>
        </p:txBody>
      </p:sp>
      <p:sp>
        <p:nvSpPr>
          <p:cNvPr id="331" name="Google Shape;331;p16"/>
          <p:cNvSpPr txBox="1"/>
          <p:nvPr/>
        </p:nvSpPr>
        <p:spPr>
          <a:xfrm>
            <a:off x="6467824" y="4086825"/>
            <a:ext cx="145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Gaze Direction Label</a:t>
            </a:r>
            <a:endParaRPr sz="1000"/>
          </a:p>
        </p:txBody>
      </p:sp>
      <p:sp>
        <p:nvSpPr>
          <p:cNvPr id="332" name="Google Shape;332;p16"/>
          <p:cNvSpPr txBox="1"/>
          <p:nvPr/>
        </p:nvSpPr>
        <p:spPr>
          <a:xfrm>
            <a:off x="681000" y="3908800"/>
            <a:ext cx="9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title"/>
          </p:nvPr>
        </p:nvSpPr>
        <p:spPr>
          <a:xfrm>
            <a:off x="1303800" y="598575"/>
            <a:ext cx="30510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iCatcher</a:t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>
            <a:off x="7755037" y="2509800"/>
            <a:ext cx="1220400" cy="254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Away</a:t>
            </a:r>
            <a:r>
              <a:rPr lang="en" sz="1000"/>
              <a:t> / </a:t>
            </a:r>
            <a:r>
              <a:rPr lang="en" sz="1000"/>
              <a:t>Left</a:t>
            </a:r>
            <a:r>
              <a:rPr lang="en" sz="1000"/>
              <a:t> / Right</a:t>
            </a:r>
            <a:endParaRPr sz="1000"/>
          </a:p>
        </p:txBody>
      </p:sp>
      <p:pic>
        <p:nvPicPr>
          <p:cNvPr id="339" name="Google Shape;3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45" y="2218121"/>
            <a:ext cx="1209958" cy="86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17"/>
          <p:cNvCxnSpPr/>
          <p:nvPr/>
        </p:nvCxnSpPr>
        <p:spPr>
          <a:xfrm>
            <a:off x="1506398" y="2656603"/>
            <a:ext cx="110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1" name="Google Shape;3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262" y="2218112"/>
            <a:ext cx="1209948" cy="86535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7"/>
          <p:cNvSpPr/>
          <p:nvPr/>
        </p:nvSpPr>
        <p:spPr>
          <a:xfrm>
            <a:off x="3015111" y="2397932"/>
            <a:ext cx="247800" cy="306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3298261" y="2483902"/>
            <a:ext cx="232500" cy="306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3611946" y="2537197"/>
            <a:ext cx="146700" cy="222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1659033" y="2417621"/>
            <a:ext cx="738600" cy="466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</a:t>
            </a:r>
            <a:br>
              <a:rPr lang="en" sz="1000"/>
            </a:br>
            <a:r>
              <a:rPr lang="en" sz="1000"/>
              <a:t>Extractor</a:t>
            </a:r>
            <a:endParaRPr sz="1000"/>
          </a:p>
        </p:txBody>
      </p:sp>
      <p:cxnSp>
        <p:nvCxnSpPr>
          <p:cNvPr id="346" name="Google Shape;346;p17"/>
          <p:cNvCxnSpPr/>
          <p:nvPr/>
        </p:nvCxnSpPr>
        <p:spPr>
          <a:xfrm>
            <a:off x="4022606" y="2662476"/>
            <a:ext cx="1250700" cy="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17"/>
          <p:cNvSpPr/>
          <p:nvPr/>
        </p:nvSpPr>
        <p:spPr>
          <a:xfrm>
            <a:off x="4268915" y="2423494"/>
            <a:ext cx="738600" cy="466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Lowest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Face</a:t>
            </a:r>
            <a:endParaRPr b="1" sz="1000"/>
          </a:p>
        </p:txBody>
      </p:sp>
      <p:cxnSp>
        <p:nvCxnSpPr>
          <p:cNvPr id="348" name="Google Shape;348;p17"/>
          <p:cNvCxnSpPr/>
          <p:nvPr/>
        </p:nvCxnSpPr>
        <p:spPr>
          <a:xfrm>
            <a:off x="6269875" y="2650150"/>
            <a:ext cx="1368600" cy="4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17"/>
          <p:cNvSpPr/>
          <p:nvPr/>
        </p:nvSpPr>
        <p:spPr>
          <a:xfrm>
            <a:off x="6556833" y="2423494"/>
            <a:ext cx="738600" cy="466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Gaze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Estimator</a:t>
            </a:r>
            <a:endParaRPr sz="1000"/>
          </a:p>
        </p:txBody>
      </p:sp>
      <p:sp>
        <p:nvSpPr>
          <p:cNvPr id="350" name="Google Shape;350;p17"/>
          <p:cNvSpPr txBox="1"/>
          <p:nvPr/>
        </p:nvSpPr>
        <p:spPr>
          <a:xfrm>
            <a:off x="194152" y="2994696"/>
            <a:ext cx="12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Video Frame</a:t>
            </a:r>
            <a:endParaRPr sz="1000"/>
          </a:p>
        </p:txBody>
      </p:sp>
      <p:sp>
        <p:nvSpPr>
          <p:cNvPr id="351" name="Google Shape;351;p17"/>
          <p:cNvSpPr txBox="1"/>
          <p:nvPr/>
        </p:nvSpPr>
        <p:spPr>
          <a:xfrm>
            <a:off x="2639166" y="2994697"/>
            <a:ext cx="12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Extracted Faces</a:t>
            </a:r>
            <a:endParaRPr sz="1000"/>
          </a:p>
        </p:txBody>
      </p:sp>
      <p:sp>
        <p:nvSpPr>
          <p:cNvPr id="352" name="Google Shape;352;p17"/>
          <p:cNvSpPr txBox="1"/>
          <p:nvPr/>
        </p:nvSpPr>
        <p:spPr>
          <a:xfrm>
            <a:off x="5008037" y="2994700"/>
            <a:ext cx="145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Selected Image Patch</a:t>
            </a:r>
            <a:endParaRPr sz="1000"/>
          </a:p>
        </p:txBody>
      </p:sp>
      <p:sp>
        <p:nvSpPr>
          <p:cNvPr id="353" name="Google Shape;353;p17"/>
          <p:cNvSpPr txBox="1"/>
          <p:nvPr/>
        </p:nvSpPr>
        <p:spPr>
          <a:xfrm>
            <a:off x="7635874" y="2670800"/>
            <a:ext cx="145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Gaze Direction Label</a:t>
            </a:r>
            <a:endParaRPr sz="1000"/>
          </a:p>
        </p:txBody>
      </p:sp>
      <p:pic>
        <p:nvPicPr>
          <p:cNvPr id="354" name="Google Shape;3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249" y="2151450"/>
            <a:ext cx="704000" cy="8657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7"/>
          <p:cNvSpPr txBox="1"/>
          <p:nvPr/>
        </p:nvSpPr>
        <p:spPr>
          <a:xfrm>
            <a:off x="7973825" y="1967975"/>
            <a:ext cx="78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Error!</a:t>
            </a:r>
            <a:endParaRPr b="1" sz="15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6" name="Google Shape;356;p17"/>
          <p:cNvSpPr txBox="1"/>
          <p:nvPr/>
        </p:nvSpPr>
        <p:spPr>
          <a:xfrm>
            <a:off x="3963650" y="1409950"/>
            <a:ext cx="13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Wrong patch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57" name="Google Shape;357;p17"/>
          <p:cNvSpPr txBox="1"/>
          <p:nvPr/>
        </p:nvSpPr>
        <p:spPr>
          <a:xfrm>
            <a:off x="4668575" y="3781275"/>
            <a:ext cx="213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Loss of 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positional information</a:t>
            </a:r>
            <a:endParaRPr b="1">
              <a:solidFill>
                <a:srgbClr val="CC0000"/>
              </a:solidFill>
            </a:endParaRPr>
          </a:p>
        </p:txBody>
      </p:sp>
      <p:cxnSp>
        <p:nvCxnSpPr>
          <p:cNvPr id="358" name="Google Shape;358;p17"/>
          <p:cNvCxnSpPr/>
          <p:nvPr/>
        </p:nvCxnSpPr>
        <p:spPr>
          <a:xfrm>
            <a:off x="4638225" y="1847513"/>
            <a:ext cx="0" cy="436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17"/>
          <p:cNvCxnSpPr/>
          <p:nvPr/>
        </p:nvCxnSpPr>
        <p:spPr>
          <a:xfrm rot="10800000">
            <a:off x="5745250" y="3333388"/>
            <a:ext cx="0" cy="436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>
            <a:off x="4948325" y="2813400"/>
            <a:ext cx="1583400" cy="1330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3C78D8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 txBox="1"/>
          <p:nvPr>
            <p:ph type="title"/>
          </p:nvPr>
        </p:nvSpPr>
        <p:spPr>
          <a:xfrm>
            <a:off x="1303800" y="598575"/>
            <a:ext cx="38997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</a:t>
            </a:r>
            <a:r>
              <a:rPr lang="en"/>
              <a:t>Framework</a:t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7755037" y="2509800"/>
            <a:ext cx="1220400" cy="254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Away / </a:t>
            </a:r>
            <a:r>
              <a:rPr b="1" lang="en" sz="1000"/>
              <a:t>Left</a:t>
            </a:r>
            <a:r>
              <a:rPr lang="en" sz="1000"/>
              <a:t> / Right</a:t>
            </a:r>
            <a:endParaRPr sz="1000"/>
          </a:p>
        </p:txBody>
      </p:sp>
      <p:pic>
        <p:nvPicPr>
          <p:cNvPr id="367" name="Google Shape;3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45" y="2218121"/>
            <a:ext cx="1209958" cy="86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18"/>
          <p:cNvCxnSpPr/>
          <p:nvPr/>
        </p:nvCxnSpPr>
        <p:spPr>
          <a:xfrm>
            <a:off x="1506398" y="2656603"/>
            <a:ext cx="110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9" name="Google Shape;3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262" y="2218112"/>
            <a:ext cx="1209948" cy="86535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8"/>
          <p:cNvSpPr/>
          <p:nvPr/>
        </p:nvSpPr>
        <p:spPr>
          <a:xfrm>
            <a:off x="3015111" y="2397932"/>
            <a:ext cx="247800" cy="306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298261" y="2483902"/>
            <a:ext cx="232500" cy="306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611946" y="2537197"/>
            <a:ext cx="146700" cy="222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18"/>
          <p:cNvPicPr preferRelativeResize="0"/>
          <p:nvPr/>
        </p:nvPicPr>
        <p:blipFill rotWithShape="1">
          <a:blip r:embed="rId4">
            <a:alphaModFix/>
          </a:blip>
          <a:srcRect b="4403" l="10969" r="3866" t="9263"/>
          <a:stretch/>
        </p:blipFill>
        <p:spPr>
          <a:xfrm>
            <a:off x="5337344" y="1523337"/>
            <a:ext cx="738495" cy="86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792" y="2996782"/>
            <a:ext cx="1220474" cy="86572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8"/>
          <p:cNvSpPr/>
          <p:nvPr/>
        </p:nvSpPr>
        <p:spPr>
          <a:xfrm>
            <a:off x="5480616" y="3176680"/>
            <a:ext cx="249900" cy="306000"/>
          </a:xfrm>
          <a:prstGeom prst="rect">
            <a:avLst/>
          </a:prstGeom>
          <a:solidFill>
            <a:srgbClr val="F3F3F3">
              <a:alpha val="34640"/>
            </a:srgbClr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18"/>
          <p:cNvCxnSpPr/>
          <p:nvPr/>
        </p:nvCxnSpPr>
        <p:spPr>
          <a:xfrm rot="10800000">
            <a:off x="5079487" y="3130942"/>
            <a:ext cx="5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18"/>
          <p:cNvCxnSpPr>
            <a:stCxn id="375" idx="0"/>
          </p:cNvCxnSpPr>
          <p:nvPr/>
        </p:nvCxnSpPr>
        <p:spPr>
          <a:xfrm flipH="1">
            <a:off x="5480766" y="3176680"/>
            <a:ext cx="124800" cy="15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18"/>
          <p:cNvCxnSpPr/>
          <p:nvPr/>
        </p:nvCxnSpPr>
        <p:spPr>
          <a:xfrm flipH="1">
            <a:off x="5482492" y="3179600"/>
            <a:ext cx="246000" cy="300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18"/>
          <p:cNvCxnSpPr>
            <a:stCxn id="375" idx="3"/>
            <a:endCxn id="375" idx="2"/>
          </p:cNvCxnSpPr>
          <p:nvPr/>
        </p:nvCxnSpPr>
        <p:spPr>
          <a:xfrm flipH="1">
            <a:off x="5605716" y="3329680"/>
            <a:ext cx="124800" cy="15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18"/>
          <p:cNvSpPr/>
          <p:nvPr/>
        </p:nvSpPr>
        <p:spPr>
          <a:xfrm>
            <a:off x="5592499" y="3316187"/>
            <a:ext cx="26100" cy="273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" name="Google Shape;381;p18"/>
          <p:cNvCxnSpPr/>
          <p:nvPr/>
        </p:nvCxnSpPr>
        <p:spPr>
          <a:xfrm flipH="1">
            <a:off x="5543029" y="3248900"/>
            <a:ext cx="186000" cy="234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18"/>
          <p:cNvCxnSpPr/>
          <p:nvPr/>
        </p:nvCxnSpPr>
        <p:spPr>
          <a:xfrm flipH="1">
            <a:off x="5480488" y="3179892"/>
            <a:ext cx="185400" cy="22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18"/>
          <p:cNvCxnSpPr/>
          <p:nvPr/>
        </p:nvCxnSpPr>
        <p:spPr>
          <a:xfrm flipH="1">
            <a:off x="5671982" y="3409500"/>
            <a:ext cx="60000" cy="7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18"/>
          <p:cNvCxnSpPr/>
          <p:nvPr/>
        </p:nvCxnSpPr>
        <p:spPr>
          <a:xfrm flipH="1">
            <a:off x="5483626" y="3179892"/>
            <a:ext cx="68100" cy="8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18"/>
          <p:cNvCxnSpPr/>
          <p:nvPr/>
        </p:nvCxnSpPr>
        <p:spPr>
          <a:xfrm rot="10800000">
            <a:off x="5084193" y="3434086"/>
            <a:ext cx="51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18"/>
          <p:cNvCxnSpPr/>
          <p:nvPr/>
        </p:nvCxnSpPr>
        <p:spPr>
          <a:xfrm rot="10800000">
            <a:off x="5480721" y="2952982"/>
            <a:ext cx="0" cy="43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18"/>
          <p:cNvCxnSpPr/>
          <p:nvPr/>
        </p:nvCxnSpPr>
        <p:spPr>
          <a:xfrm rot="10800000">
            <a:off x="5729028" y="2950282"/>
            <a:ext cx="0" cy="4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18"/>
          <p:cNvCxnSpPr/>
          <p:nvPr/>
        </p:nvCxnSpPr>
        <p:spPr>
          <a:xfrm rot="10800000">
            <a:off x="5109350" y="3130833"/>
            <a:ext cx="0" cy="30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9" name="Google Shape;389;p18"/>
          <p:cNvCxnSpPr/>
          <p:nvPr/>
        </p:nvCxnSpPr>
        <p:spPr>
          <a:xfrm>
            <a:off x="5482905" y="2977986"/>
            <a:ext cx="24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0" name="Google Shape;390;p18"/>
          <p:cNvSpPr txBox="1"/>
          <p:nvPr/>
        </p:nvSpPr>
        <p:spPr>
          <a:xfrm>
            <a:off x="4918462" y="3125538"/>
            <a:ext cx="18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endParaRPr sz="900"/>
          </a:p>
        </p:txBody>
      </p:sp>
      <p:sp>
        <p:nvSpPr>
          <p:cNvPr id="391" name="Google Shape;391;p18"/>
          <p:cNvSpPr txBox="1"/>
          <p:nvPr/>
        </p:nvSpPr>
        <p:spPr>
          <a:xfrm>
            <a:off x="5435263" y="3231600"/>
            <a:ext cx="62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(x, y)</a:t>
            </a:r>
            <a:endParaRPr sz="900"/>
          </a:p>
        </p:txBody>
      </p:sp>
      <p:sp>
        <p:nvSpPr>
          <p:cNvPr id="392" name="Google Shape;392;p18"/>
          <p:cNvSpPr txBox="1"/>
          <p:nvPr/>
        </p:nvSpPr>
        <p:spPr>
          <a:xfrm>
            <a:off x="5420187" y="3126013"/>
            <a:ext cx="24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</a:t>
            </a:r>
            <a:endParaRPr sz="900"/>
          </a:p>
        </p:txBody>
      </p:sp>
      <p:sp>
        <p:nvSpPr>
          <p:cNvPr id="393" name="Google Shape;393;p18"/>
          <p:cNvSpPr/>
          <p:nvPr/>
        </p:nvSpPr>
        <p:spPr>
          <a:xfrm>
            <a:off x="1659033" y="2417621"/>
            <a:ext cx="738600" cy="466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</a:t>
            </a:r>
            <a:r>
              <a:rPr lang="en" sz="1000"/>
              <a:t>Face</a:t>
            </a:r>
            <a:br>
              <a:rPr lang="en" sz="1000"/>
            </a:br>
            <a:r>
              <a:rPr lang="en" sz="1000"/>
              <a:t>Extractor</a:t>
            </a:r>
            <a:endParaRPr sz="1000"/>
          </a:p>
        </p:txBody>
      </p:sp>
      <p:cxnSp>
        <p:nvCxnSpPr>
          <p:cNvPr id="394" name="Google Shape;394;p18"/>
          <p:cNvCxnSpPr/>
          <p:nvPr/>
        </p:nvCxnSpPr>
        <p:spPr>
          <a:xfrm>
            <a:off x="3916443" y="2662401"/>
            <a:ext cx="110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18"/>
          <p:cNvSpPr/>
          <p:nvPr/>
        </p:nvSpPr>
        <p:spPr>
          <a:xfrm>
            <a:off x="4069078" y="2423419"/>
            <a:ext cx="738600" cy="466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3C78D8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2. </a:t>
            </a:r>
            <a:r>
              <a:rPr lang="en" sz="1000"/>
              <a:t>Infant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Selector</a:t>
            </a:r>
            <a:endParaRPr sz="1000"/>
          </a:p>
        </p:txBody>
      </p:sp>
      <p:cxnSp>
        <p:nvCxnSpPr>
          <p:cNvPr id="396" name="Google Shape;396;p18"/>
          <p:cNvCxnSpPr/>
          <p:nvPr/>
        </p:nvCxnSpPr>
        <p:spPr>
          <a:xfrm>
            <a:off x="6531736" y="2654351"/>
            <a:ext cx="110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18"/>
          <p:cNvSpPr/>
          <p:nvPr/>
        </p:nvSpPr>
        <p:spPr>
          <a:xfrm>
            <a:off x="6684370" y="2415369"/>
            <a:ext cx="738600" cy="466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</a:t>
            </a:r>
            <a:r>
              <a:rPr lang="en" sz="1000"/>
              <a:t>Gaze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Estimator</a:t>
            </a:r>
            <a:endParaRPr sz="1000"/>
          </a:p>
        </p:txBody>
      </p:sp>
      <p:sp>
        <p:nvSpPr>
          <p:cNvPr id="398" name="Google Shape;398;p18"/>
          <p:cNvSpPr txBox="1"/>
          <p:nvPr/>
        </p:nvSpPr>
        <p:spPr>
          <a:xfrm>
            <a:off x="194152" y="2994696"/>
            <a:ext cx="12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Video Frame</a:t>
            </a:r>
            <a:endParaRPr sz="1000"/>
          </a:p>
        </p:txBody>
      </p:sp>
      <p:sp>
        <p:nvSpPr>
          <p:cNvPr id="399" name="Google Shape;399;p18"/>
          <p:cNvSpPr txBox="1"/>
          <p:nvPr/>
        </p:nvSpPr>
        <p:spPr>
          <a:xfrm>
            <a:off x="2639166" y="2994697"/>
            <a:ext cx="12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Extracted Faces</a:t>
            </a:r>
            <a:endParaRPr sz="1000"/>
          </a:p>
        </p:txBody>
      </p:sp>
      <p:sp>
        <p:nvSpPr>
          <p:cNvPr id="400" name="Google Shape;400;p18"/>
          <p:cNvSpPr txBox="1"/>
          <p:nvPr/>
        </p:nvSpPr>
        <p:spPr>
          <a:xfrm>
            <a:off x="5017775" y="2370450"/>
            <a:ext cx="145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Selected Image Patch</a:t>
            </a:r>
            <a:endParaRPr sz="1000"/>
          </a:p>
        </p:txBody>
      </p:sp>
      <p:sp>
        <p:nvSpPr>
          <p:cNvPr id="401" name="Google Shape;401;p18"/>
          <p:cNvSpPr txBox="1"/>
          <p:nvPr/>
        </p:nvSpPr>
        <p:spPr>
          <a:xfrm>
            <a:off x="4918463" y="3805113"/>
            <a:ext cx="165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Positional</a:t>
            </a:r>
            <a:r>
              <a:rPr lang="en" sz="1000"/>
              <a:t> Information</a:t>
            </a:r>
            <a:endParaRPr sz="1000"/>
          </a:p>
        </p:txBody>
      </p:sp>
      <p:sp>
        <p:nvSpPr>
          <p:cNvPr id="402" name="Google Shape;402;p18"/>
          <p:cNvSpPr txBox="1"/>
          <p:nvPr/>
        </p:nvSpPr>
        <p:spPr>
          <a:xfrm>
            <a:off x="5470496" y="2724335"/>
            <a:ext cx="16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</a:t>
            </a:r>
            <a:endParaRPr sz="900"/>
          </a:p>
        </p:txBody>
      </p:sp>
      <p:sp>
        <p:nvSpPr>
          <p:cNvPr id="403" name="Google Shape;403;p18"/>
          <p:cNvSpPr txBox="1"/>
          <p:nvPr/>
        </p:nvSpPr>
        <p:spPr>
          <a:xfrm>
            <a:off x="7635874" y="2670800"/>
            <a:ext cx="145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Gaze Direction Label</a:t>
            </a:r>
            <a:endParaRPr sz="1000"/>
          </a:p>
        </p:txBody>
      </p:sp>
      <p:sp>
        <p:nvSpPr>
          <p:cNvPr id="404" name="Google Shape;404;p18"/>
          <p:cNvSpPr txBox="1"/>
          <p:nvPr/>
        </p:nvSpPr>
        <p:spPr>
          <a:xfrm>
            <a:off x="7853550" y="1967975"/>
            <a:ext cx="90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Correct</a:t>
            </a:r>
            <a:r>
              <a:rPr b="1" lang="en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b="1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226" y="1410206"/>
            <a:ext cx="1368261" cy="98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9"/>
          <p:cNvSpPr/>
          <p:nvPr/>
        </p:nvSpPr>
        <p:spPr>
          <a:xfrm>
            <a:off x="4368628" y="1873526"/>
            <a:ext cx="211800" cy="282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9"/>
          <p:cNvSpPr/>
          <p:nvPr/>
        </p:nvSpPr>
        <p:spPr>
          <a:xfrm>
            <a:off x="4673256" y="1838066"/>
            <a:ext cx="211800" cy="264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9"/>
          <p:cNvSpPr/>
          <p:nvPr/>
        </p:nvSpPr>
        <p:spPr>
          <a:xfrm>
            <a:off x="4530937" y="1758146"/>
            <a:ext cx="163200" cy="196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9"/>
          <p:cNvSpPr txBox="1"/>
          <p:nvPr/>
        </p:nvSpPr>
        <p:spPr>
          <a:xfrm>
            <a:off x="4085142" y="1929638"/>
            <a:ext cx="43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FF00"/>
                </a:solidFill>
              </a:rPr>
              <a:t>0.9</a:t>
            </a:r>
            <a:endParaRPr sz="800">
              <a:solidFill>
                <a:srgbClr val="00FF00"/>
              </a:solidFill>
            </a:endParaRPr>
          </a:p>
        </p:txBody>
      </p:sp>
      <p:sp>
        <p:nvSpPr>
          <p:cNvPr id="414" name="Google Shape;414;p19"/>
          <p:cNvSpPr txBox="1"/>
          <p:nvPr/>
        </p:nvSpPr>
        <p:spPr>
          <a:xfrm>
            <a:off x="4641388" y="1620588"/>
            <a:ext cx="43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FF00"/>
                </a:solidFill>
              </a:rPr>
              <a:t>0.8</a:t>
            </a:r>
            <a:endParaRPr sz="800">
              <a:solidFill>
                <a:srgbClr val="00FF00"/>
              </a:solidFill>
            </a:endParaRPr>
          </a:p>
        </p:txBody>
      </p:sp>
      <p:sp>
        <p:nvSpPr>
          <p:cNvPr id="415" name="Google Shape;415;p19"/>
          <p:cNvSpPr txBox="1"/>
          <p:nvPr/>
        </p:nvSpPr>
        <p:spPr>
          <a:xfrm flipH="1">
            <a:off x="4285389" y="1589813"/>
            <a:ext cx="43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FF00"/>
                </a:solidFill>
              </a:rPr>
              <a:t>0.5</a:t>
            </a:r>
            <a:endParaRPr sz="800">
              <a:solidFill>
                <a:srgbClr val="00FF00"/>
              </a:solidFill>
            </a:endParaRPr>
          </a:p>
        </p:txBody>
      </p:sp>
      <p:pic>
        <p:nvPicPr>
          <p:cNvPr id="416" name="Google Shape;4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314" y="1627963"/>
            <a:ext cx="495285" cy="66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9"/>
          <p:cNvPicPr preferRelativeResize="0"/>
          <p:nvPr/>
        </p:nvPicPr>
        <p:blipFill rotWithShape="1">
          <a:blip r:embed="rId5">
            <a:alphaModFix/>
          </a:blip>
          <a:srcRect b="0" l="0" r="2978" t="2950"/>
          <a:stretch/>
        </p:blipFill>
        <p:spPr>
          <a:xfrm>
            <a:off x="7468550" y="1627963"/>
            <a:ext cx="531284" cy="66691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9"/>
          <p:cNvSpPr txBox="1"/>
          <p:nvPr/>
        </p:nvSpPr>
        <p:spPr>
          <a:xfrm>
            <a:off x="2907488" y="2326386"/>
            <a:ext cx="313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Face Detection with Confidence Score</a:t>
            </a:r>
            <a:endParaRPr sz="1100"/>
          </a:p>
        </p:txBody>
      </p:sp>
      <p:sp>
        <p:nvSpPr>
          <p:cNvPr id="419" name="Google Shape;419;p19"/>
          <p:cNvSpPr txBox="1"/>
          <p:nvPr/>
        </p:nvSpPr>
        <p:spPr>
          <a:xfrm>
            <a:off x="6386300" y="2313225"/>
            <a:ext cx="192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Extracted Image Patches</a:t>
            </a:r>
            <a:endParaRPr sz="1100"/>
          </a:p>
        </p:txBody>
      </p:sp>
      <p:sp>
        <p:nvSpPr>
          <p:cNvPr id="420" name="Google Shape;420;p19"/>
          <p:cNvSpPr txBox="1"/>
          <p:nvPr/>
        </p:nvSpPr>
        <p:spPr>
          <a:xfrm flipH="1">
            <a:off x="4085133" y="2135125"/>
            <a:ext cx="49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FF00"/>
                </a:solidFill>
              </a:rPr>
              <a:t>0.4</a:t>
            </a:r>
            <a:endParaRPr sz="800">
              <a:solidFill>
                <a:srgbClr val="00FF00"/>
              </a:solidFill>
            </a:endParaRPr>
          </a:p>
        </p:txBody>
      </p:sp>
      <p:sp>
        <p:nvSpPr>
          <p:cNvPr id="421" name="Google Shape;421;p19"/>
          <p:cNvSpPr/>
          <p:nvPr/>
        </p:nvSpPr>
        <p:spPr>
          <a:xfrm>
            <a:off x="4346866" y="2178403"/>
            <a:ext cx="163200" cy="183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826" y="1410187"/>
            <a:ext cx="1368261" cy="98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9"/>
          <p:cNvSpPr txBox="1"/>
          <p:nvPr/>
        </p:nvSpPr>
        <p:spPr>
          <a:xfrm>
            <a:off x="917012" y="2334047"/>
            <a:ext cx="141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Video Frame</a:t>
            </a:r>
            <a:endParaRPr sz="1100"/>
          </a:p>
        </p:txBody>
      </p:sp>
      <p:sp>
        <p:nvSpPr>
          <p:cNvPr id="424" name="Google Shape;424;p19"/>
          <p:cNvSpPr txBox="1"/>
          <p:nvPr/>
        </p:nvSpPr>
        <p:spPr>
          <a:xfrm>
            <a:off x="5222900" y="1637175"/>
            <a:ext cx="141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Threshold = 0.7</a:t>
            </a:r>
            <a:endParaRPr sz="1100"/>
          </a:p>
        </p:txBody>
      </p:sp>
      <p:sp>
        <p:nvSpPr>
          <p:cNvPr id="425" name="Google Shape;425;p19"/>
          <p:cNvSpPr/>
          <p:nvPr/>
        </p:nvSpPr>
        <p:spPr>
          <a:xfrm rot="5400000">
            <a:off x="2688788" y="1694425"/>
            <a:ext cx="665400" cy="534000"/>
          </a:xfrm>
          <a:prstGeom prst="trapezoid">
            <a:avLst>
              <a:gd fmla="val 31248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9"/>
          <p:cNvSpPr txBox="1"/>
          <p:nvPr/>
        </p:nvSpPr>
        <p:spPr>
          <a:xfrm>
            <a:off x="2666440" y="1792075"/>
            <a:ext cx="71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Detector</a:t>
            </a:r>
            <a:endParaRPr sz="1000"/>
          </a:p>
        </p:txBody>
      </p:sp>
      <p:cxnSp>
        <p:nvCxnSpPr>
          <p:cNvPr id="427" name="Google Shape;427;p19"/>
          <p:cNvCxnSpPr/>
          <p:nvPr/>
        </p:nvCxnSpPr>
        <p:spPr>
          <a:xfrm>
            <a:off x="2464363" y="1961425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19"/>
          <p:cNvCxnSpPr/>
          <p:nvPr/>
        </p:nvCxnSpPr>
        <p:spPr>
          <a:xfrm>
            <a:off x="3332475" y="1961425"/>
            <a:ext cx="226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19"/>
          <p:cNvCxnSpPr/>
          <p:nvPr/>
        </p:nvCxnSpPr>
        <p:spPr>
          <a:xfrm>
            <a:off x="5396225" y="1991175"/>
            <a:ext cx="1145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0" name="Google Shape;430;p19"/>
          <p:cNvGrpSpPr/>
          <p:nvPr/>
        </p:nvGrpSpPr>
        <p:grpSpPr>
          <a:xfrm>
            <a:off x="837632" y="2807675"/>
            <a:ext cx="7198599" cy="2224632"/>
            <a:chOff x="837632" y="2807675"/>
            <a:chExt cx="7198599" cy="2224632"/>
          </a:xfrm>
        </p:grpSpPr>
        <p:pic>
          <p:nvPicPr>
            <p:cNvPr id="431" name="Google Shape;431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0228" y="4021789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30228" y="3179937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719631" y="3179937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19631" y="4021789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609033" y="4021789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609033" y="3179937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940825" y="3179937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940825" y="4021789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9" name="Google Shape;439;p19"/>
            <p:cNvCxnSpPr/>
            <p:nvPr/>
          </p:nvCxnSpPr>
          <p:spPr>
            <a:xfrm flipH="1">
              <a:off x="4498464" y="3160725"/>
              <a:ext cx="4500" cy="1609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40" name="Google Shape;440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503080" y="3179937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1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503080" y="4021789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1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386294" y="3179937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1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6386294" y="4021789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1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269499" y="4021789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19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7269499" y="3179937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19"/>
            <p:cNvSpPr txBox="1"/>
            <p:nvPr/>
          </p:nvSpPr>
          <p:spPr>
            <a:xfrm>
              <a:off x="940399" y="4693607"/>
              <a:ext cx="6990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Frame 1</a:t>
              </a:r>
              <a:endParaRPr sz="1000"/>
            </a:p>
          </p:txBody>
        </p:sp>
        <p:sp>
          <p:nvSpPr>
            <p:cNvPr id="447" name="Google Shape;447;p19"/>
            <p:cNvSpPr txBox="1"/>
            <p:nvPr/>
          </p:nvSpPr>
          <p:spPr>
            <a:xfrm>
              <a:off x="1841303" y="4693607"/>
              <a:ext cx="69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Frame 2</a:t>
              </a:r>
              <a:endParaRPr sz="1000"/>
            </a:p>
          </p:txBody>
        </p:sp>
        <p:sp>
          <p:nvSpPr>
            <p:cNvPr id="448" name="Google Shape;448;p19"/>
            <p:cNvSpPr txBox="1"/>
            <p:nvPr/>
          </p:nvSpPr>
          <p:spPr>
            <a:xfrm>
              <a:off x="2742206" y="4693607"/>
              <a:ext cx="69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Frame 3</a:t>
              </a:r>
              <a:endParaRPr sz="1000"/>
            </a:p>
          </p:txBody>
        </p:sp>
        <p:sp>
          <p:nvSpPr>
            <p:cNvPr id="449" name="Google Shape;449;p19"/>
            <p:cNvSpPr txBox="1"/>
            <p:nvPr/>
          </p:nvSpPr>
          <p:spPr>
            <a:xfrm>
              <a:off x="3643110" y="4693607"/>
              <a:ext cx="69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Frame 4</a:t>
              </a:r>
              <a:endParaRPr sz="1000"/>
            </a:p>
          </p:txBody>
        </p:sp>
        <p:sp>
          <p:nvSpPr>
            <p:cNvPr id="450" name="Google Shape;450;p19"/>
            <p:cNvSpPr txBox="1"/>
            <p:nvPr/>
          </p:nvSpPr>
          <p:spPr>
            <a:xfrm>
              <a:off x="4634520" y="4693607"/>
              <a:ext cx="6990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Frame 1</a:t>
              </a:r>
              <a:endParaRPr sz="1000"/>
            </a:p>
          </p:txBody>
        </p:sp>
        <p:sp>
          <p:nvSpPr>
            <p:cNvPr id="451" name="Google Shape;451;p19"/>
            <p:cNvSpPr txBox="1"/>
            <p:nvPr/>
          </p:nvSpPr>
          <p:spPr>
            <a:xfrm>
              <a:off x="5535423" y="4693607"/>
              <a:ext cx="69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Frame 2</a:t>
              </a:r>
              <a:endParaRPr sz="1000"/>
            </a:p>
          </p:txBody>
        </p:sp>
        <p:sp>
          <p:nvSpPr>
            <p:cNvPr id="452" name="Google Shape;452;p19"/>
            <p:cNvSpPr txBox="1"/>
            <p:nvPr/>
          </p:nvSpPr>
          <p:spPr>
            <a:xfrm>
              <a:off x="6436327" y="4693607"/>
              <a:ext cx="69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Frame 3</a:t>
              </a:r>
              <a:endParaRPr sz="1000"/>
            </a:p>
          </p:txBody>
        </p:sp>
        <p:sp>
          <p:nvSpPr>
            <p:cNvPr id="453" name="Google Shape;453;p19"/>
            <p:cNvSpPr txBox="1"/>
            <p:nvPr/>
          </p:nvSpPr>
          <p:spPr>
            <a:xfrm>
              <a:off x="7337231" y="4693607"/>
              <a:ext cx="69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Frame 4</a:t>
              </a:r>
              <a:endParaRPr sz="1000"/>
            </a:p>
          </p:txBody>
        </p:sp>
        <p:pic>
          <p:nvPicPr>
            <p:cNvPr id="454" name="Google Shape;454;p1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626063" y="3179937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626063" y="4021789"/>
              <a:ext cx="766726" cy="728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19"/>
            <p:cNvSpPr txBox="1"/>
            <p:nvPr/>
          </p:nvSpPr>
          <p:spPr>
            <a:xfrm>
              <a:off x="837632" y="2807675"/>
              <a:ext cx="3626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Example image patches from Lookit dataset: </a:t>
              </a:r>
              <a:endParaRPr sz="1300"/>
            </a:p>
          </p:txBody>
        </p:sp>
      </p:grpSp>
      <p:sp>
        <p:nvSpPr>
          <p:cNvPr id="457" name="Google Shape;457;p19"/>
          <p:cNvSpPr txBox="1"/>
          <p:nvPr>
            <p:ph type="title"/>
          </p:nvPr>
        </p:nvSpPr>
        <p:spPr>
          <a:xfrm>
            <a:off x="1303800" y="598575"/>
            <a:ext cx="3626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Face Extractor</a:t>
            </a:r>
            <a:endParaRPr/>
          </a:p>
        </p:txBody>
      </p:sp>
      <p:grpSp>
        <p:nvGrpSpPr>
          <p:cNvPr id="458" name="Google Shape;458;p19"/>
          <p:cNvGrpSpPr/>
          <p:nvPr/>
        </p:nvGrpSpPr>
        <p:grpSpPr>
          <a:xfrm>
            <a:off x="663800" y="4112575"/>
            <a:ext cx="5951400" cy="674800"/>
            <a:chOff x="663800" y="4112575"/>
            <a:chExt cx="5951400" cy="674800"/>
          </a:xfrm>
        </p:grpSpPr>
        <p:sp>
          <p:nvSpPr>
            <p:cNvPr id="459" name="Google Shape;459;p19"/>
            <p:cNvSpPr txBox="1"/>
            <p:nvPr/>
          </p:nvSpPr>
          <p:spPr>
            <a:xfrm>
              <a:off x="663800" y="4121975"/>
              <a:ext cx="13686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0000"/>
                  </a:solidFill>
                </a:rPr>
                <a:t>Wrong</a:t>
              </a:r>
              <a:endParaRPr b="1">
                <a:solidFill>
                  <a:srgbClr val="CC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0000"/>
                  </a:solidFill>
                </a:rPr>
                <a:t>patch</a:t>
              </a:r>
              <a:endParaRPr b="1">
                <a:solidFill>
                  <a:srgbClr val="CC0000"/>
                </a:solidFill>
              </a:endParaRPr>
            </a:p>
          </p:txBody>
        </p:sp>
        <p:sp>
          <p:nvSpPr>
            <p:cNvPr id="460" name="Google Shape;460;p19"/>
            <p:cNvSpPr txBox="1"/>
            <p:nvPr/>
          </p:nvSpPr>
          <p:spPr>
            <a:xfrm>
              <a:off x="4368625" y="4112575"/>
              <a:ext cx="13686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0000"/>
                  </a:solidFill>
                </a:rPr>
                <a:t>Wrong</a:t>
              </a:r>
              <a:endParaRPr b="1">
                <a:solidFill>
                  <a:srgbClr val="CC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0000"/>
                  </a:solidFill>
                </a:rPr>
                <a:t>patch</a:t>
              </a:r>
              <a:endParaRPr b="1">
                <a:solidFill>
                  <a:srgbClr val="CC0000"/>
                </a:solidFill>
              </a:endParaRPr>
            </a:p>
          </p:txBody>
        </p:sp>
        <p:sp>
          <p:nvSpPr>
            <p:cNvPr id="461" name="Google Shape;461;p19"/>
            <p:cNvSpPr txBox="1"/>
            <p:nvPr/>
          </p:nvSpPr>
          <p:spPr>
            <a:xfrm>
              <a:off x="5246600" y="4112575"/>
              <a:ext cx="13686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0000"/>
                  </a:solidFill>
                </a:rPr>
                <a:t>Wrong</a:t>
              </a:r>
              <a:endParaRPr b="1">
                <a:solidFill>
                  <a:srgbClr val="CC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0000"/>
                  </a:solidFill>
                </a:rPr>
                <a:t>patch</a:t>
              </a:r>
              <a:endParaRPr b="1">
                <a:solidFill>
                  <a:srgbClr val="CC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/>
          <p:nvPr>
            <p:ph type="title"/>
          </p:nvPr>
        </p:nvSpPr>
        <p:spPr>
          <a:xfrm>
            <a:off x="1303800" y="598575"/>
            <a:ext cx="3452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Infant Selector</a:t>
            </a:r>
            <a:endParaRPr/>
          </a:p>
        </p:txBody>
      </p:sp>
      <p:pic>
        <p:nvPicPr>
          <p:cNvPr id="467" name="Google Shape;4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538" y="402341"/>
            <a:ext cx="530352" cy="53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978" y="402341"/>
            <a:ext cx="530352" cy="53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6422" y="402339"/>
            <a:ext cx="530352" cy="53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6865" y="402336"/>
            <a:ext cx="530352" cy="53034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/>
          <p:nvPr/>
        </p:nvSpPr>
        <p:spPr>
          <a:xfrm rot="10800000">
            <a:off x="6574536" y="1349250"/>
            <a:ext cx="935100" cy="504000"/>
          </a:xfrm>
          <a:prstGeom prst="trapezoid">
            <a:avLst>
              <a:gd fmla="val 31248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0"/>
          <p:cNvSpPr txBox="1"/>
          <p:nvPr/>
        </p:nvSpPr>
        <p:spPr>
          <a:xfrm>
            <a:off x="6651450" y="1404500"/>
            <a:ext cx="77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Classifier</a:t>
            </a:r>
            <a:endParaRPr sz="1100"/>
          </a:p>
        </p:txBody>
      </p:sp>
      <p:cxnSp>
        <p:nvCxnSpPr>
          <p:cNvPr id="473" name="Google Shape;473;p20"/>
          <p:cNvCxnSpPr/>
          <p:nvPr/>
        </p:nvCxnSpPr>
        <p:spPr>
          <a:xfrm>
            <a:off x="7022875" y="986636"/>
            <a:ext cx="0" cy="30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20"/>
          <p:cNvSpPr txBox="1"/>
          <p:nvPr/>
        </p:nvSpPr>
        <p:spPr>
          <a:xfrm>
            <a:off x="519400" y="1375425"/>
            <a:ext cx="4986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Manually curated dataset: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training images, 100 test images, half for each class</a:t>
            </a:r>
            <a:endParaRPr/>
          </a:p>
        </p:txBody>
      </p:sp>
      <p:sp>
        <p:nvSpPr>
          <p:cNvPr id="475" name="Google Shape;475;p20"/>
          <p:cNvSpPr txBox="1"/>
          <p:nvPr/>
        </p:nvSpPr>
        <p:spPr>
          <a:xfrm>
            <a:off x="5505925" y="1427438"/>
            <a:ext cx="91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Is infant?</a:t>
            </a:r>
            <a:endParaRPr sz="1300"/>
          </a:p>
        </p:txBody>
      </p:sp>
      <p:sp>
        <p:nvSpPr>
          <p:cNvPr id="476" name="Google Shape;476;p20"/>
          <p:cNvSpPr txBox="1"/>
          <p:nvPr/>
        </p:nvSpPr>
        <p:spPr>
          <a:xfrm>
            <a:off x="5538475" y="-8325"/>
            <a:ext cx="296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Extracted face patches in certain frame</a:t>
            </a:r>
            <a:endParaRPr sz="1200"/>
          </a:p>
        </p:txBody>
      </p:sp>
      <p:sp>
        <p:nvSpPr>
          <p:cNvPr id="477" name="Google Shape;477;p20"/>
          <p:cNvSpPr/>
          <p:nvPr/>
        </p:nvSpPr>
        <p:spPr>
          <a:xfrm>
            <a:off x="5613988" y="3061600"/>
            <a:ext cx="1285500" cy="788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78" name="Google Shape;478;p20"/>
          <p:cNvSpPr/>
          <p:nvPr/>
        </p:nvSpPr>
        <p:spPr>
          <a:xfrm>
            <a:off x="6251655" y="3442500"/>
            <a:ext cx="283464" cy="301800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0"/>
          <p:cNvSpPr/>
          <p:nvPr/>
        </p:nvSpPr>
        <p:spPr>
          <a:xfrm>
            <a:off x="5649050" y="2283316"/>
            <a:ext cx="470100" cy="267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Yes</a:t>
            </a:r>
            <a:endParaRPr sz="1000"/>
          </a:p>
        </p:txBody>
      </p:sp>
      <p:sp>
        <p:nvSpPr>
          <p:cNvPr id="480" name="Google Shape;480;p20"/>
          <p:cNvSpPr/>
          <p:nvPr/>
        </p:nvSpPr>
        <p:spPr>
          <a:xfrm>
            <a:off x="6454001" y="2283324"/>
            <a:ext cx="470100" cy="267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Yes</a:t>
            </a:r>
            <a:endParaRPr sz="1000"/>
          </a:p>
        </p:txBody>
      </p:sp>
      <p:sp>
        <p:nvSpPr>
          <p:cNvPr id="481" name="Google Shape;481;p20"/>
          <p:cNvSpPr/>
          <p:nvPr/>
        </p:nvSpPr>
        <p:spPr>
          <a:xfrm>
            <a:off x="7258962" y="2283332"/>
            <a:ext cx="470100" cy="267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Yes</a:t>
            </a:r>
            <a:endParaRPr sz="1000"/>
          </a:p>
        </p:txBody>
      </p:sp>
      <p:sp>
        <p:nvSpPr>
          <p:cNvPr id="482" name="Google Shape;482;p20"/>
          <p:cNvSpPr/>
          <p:nvPr/>
        </p:nvSpPr>
        <p:spPr>
          <a:xfrm>
            <a:off x="8063888" y="2277761"/>
            <a:ext cx="470100" cy="267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</a:t>
            </a:r>
            <a:endParaRPr sz="1000"/>
          </a:p>
        </p:txBody>
      </p:sp>
      <p:sp>
        <p:nvSpPr>
          <p:cNvPr id="483" name="Google Shape;483;p20"/>
          <p:cNvSpPr/>
          <p:nvPr/>
        </p:nvSpPr>
        <p:spPr>
          <a:xfrm>
            <a:off x="7146263" y="3061600"/>
            <a:ext cx="1285500" cy="788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84" name="Google Shape;484;p20"/>
          <p:cNvSpPr txBox="1"/>
          <p:nvPr/>
        </p:nvSpPr>
        <p:spPr>
          <a:xfrm>
            <a:off x="6194688" y="3845800"/>
            <a:ext cx="172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Nearest Patch</a:t>
            </a:r>
            <a:endParaRPr sz="1000"/>
          </a:p>
        </p:txBody>
      </p:sp>
      <p:sp>
        <p:nvSpPr>
          <p:cNvPr id="485" name="Google Shape;485;p20"/>
          <p:cNvSpPr/>
          <p:nvPr/>
        </p:nvSpPr>
        <p:spPr>
          <a:xfrm rot="5400000">
            <a:off x="6618700" y="1882725"/>
            <a:ext cx="160500" cy="1662000"/>
          </a:xfrm>
          <a:prstGeom prst="rightBrace">
            <a:avLst>
              <a:gd fmla="val 50000" name="adj1"/>
              <a:gd fmla="val 3273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0"/>
          <p:cNvSpPr txBox="1"/>
          <p:nvPr/>
        </p:nvSpPr>
        <p:spPr>
          <a:xfrm>
            <a:off x="5750638" y="2992900"/>
            <a:ext cx="128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Previous Frame</a:t>
            </a:r>
            <a:endParaRPr sz="900"/>
          </a:p>
        </p:txBody>
      </p:sp>
      <p:sp>
        <p:nvSpPr>
          <p:cNvPr id="487" name="Google Shape;487;p20"/>
          <p:cNvSpPr txBox="1"/>
          <p:nvPr/>
        </p:nvSpPr>
        <p:spPr>
          <a:xfrm>
            <a:off x="7309463" y="2989238"/>
            <a:ext cx="959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Current</a:t>
            </a:r>
            <a:r>
              <a:rPr lang="en" sz="900"/>
              <a:t> Frame</a:t>
            </a:r>
            <a:endParaRPr sz="900"/>
          </a:p>
        </p:txBody>
      </p:sp>
      <p:cxnSp>
        <p:nvCxnSpPr>
          <p:cNvPr id="488" name="Google Shape;488;p20"/>
          <p:cNvCxnSpPr/>
          <p:nvPr/>
        </p:nvCxnSpPr>
        <p:spPr>
          <a:xfrm>
            <a:off x="7048700" y="4106669"/>
            <a:ext cx="600" cy="23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20"/>
          <p:cNvCxnSpPr/>
          <p:nvPr/>
        </p:nvCxnSpPr>
        <p:spPr>
          <a:xfrm>
            <a:off x="6994512" y="2841515"/>
            <a:ext cx="600" cy="21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20"/>
          <p:cNvCxnSpPr/>
          <p:nvPr/>
        </p:nvCxnSpPr>
        <p:spPr>
          <a:xfrm flipH="1">
            <a:off x="6782025" y="1955236"/>
            <a:ext cx="170400" cy="26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20"/>
          <p:cNvCxnSpPr/>
          <p:nvPr/>
        </p:nvCxnSpPr>
        <p:spPr>
          <a:xfrm flipH="1">
            <a:off x="5950525" y="1914086"/>
            <a:ext cx="679500" cy="28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20"/>
          <p:cNvCxnSpPr/>
          <p:nvPr/>
        </p:nvCxnSpPr>
        <p:spPr>
          <a:xfrm>
            <a:off x="7487500" y="1916336"/>
            <a:ext cx="679500" cy="28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20"/>
          <p:cNvCxnSpPr/>
          <p:nvPr/>
        </p:nvCxnSpPr>
        <p:spPr>
          <a:xfrm>
            <a:off x="7204725" y="1952912"/>
            <a:ext cx="170400" cy="26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94" name="Google Shape;494;p20"/>
          <p:cNvGrpSpPr/>
          <p:nvPr/>
        </p:nvGrpSpPr>
        <p:grpSpPr>
          <a:xfrm>
            <a:off x="6278868" y="3468420"/>
            <a:ext cx="237290" cy="249956"/>
            <a:chOff x="-53615675" y="3584850"/>
            <a:chExt cx="279625" cy="319025"/>
          </a:xfrm>
        </p:grpSpPr>
        <p:sp>
          <p:nvSpPr>
            <p:cNvPr id="495" name="Google Shape;495;p20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FCE5CD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FCE5CD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FCE5CD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20"/>
          <p:cNvSpPr/>
          <p:nvPr/>
        </p:nvSpPr>
        <p:spPr>
          <a:xfrm>
            <a:off x="7146263" y="3246120"/>
            <a:ext cx="246888" cy="246888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0"/>
          <p:cNvSpPr/>
          <p:nvPr/>
        </p:nvSpPr>
        <p:spPr>
          <a:xfrm>
            <a:off x="7782465" y="3426325"/>
            <a:ext cx="283464" cy="301800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0"/>
          <p:cNvSpPr/>
          <p:nvPr/>
        </p:nvSpPr>
        <p:spPr>
          <a:xfrm>
            <a:off x="8153607" y="3557016"/>
            <a:ext cx="272250" cy="284725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20"/>
          <p:cNvGrpSpPr/>
          <p:nvPr/>
        </p:nvGrpSpPr>
        <p:grpSpPr>
          <a:xfrm>
            <a:off x="7805556" y="3452245"/>
            <a:ext cx="237290" cy="249956"/>
            <a:chOff x="-53615675" y="3584850"/>
            <a:chExt cx="279625" cy="319025"/>
          </a:xfrm>
        </p:grpSpPr>
        <p:sp>
          <p:nvSpPr>
            <p:cNvPr id="502" name="Google Shape;502;p20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FCE5CD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FCE5CD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FCE5CD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5" name="Google Shape;505;p20"/>
          <p:cNvCxnSpPr/>
          <p:nvPr/>
        </p:nvCxnSpPr>
        <p:spPr>
          <a:xfrm flipH="1" rot="10800000">
            <a:off x="6332188" y="3593850"/>
            <a:ext cx="1591500" cy="1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06" name="Google Shape;506;p20"/>
          <p:cNvGrpSpPr/>
          <p:nvPr/>
        </p:nvGrpSpPr>
        <p:grpSpPr>
          <a:xfrm>
            <a:off x="8177027" y="3575304"/>
            <a:ext cx="219451" cy="256036"/>
            <a:chOff x="581525" y="3358025"/>
            <a:chExt cx="157550" cy="191400"/>
          </a:xfrm>
        </p:grpSpPr>
        <p:sp>
          <p:nvSpPr>
            <p:cNvPr id="507" name="Google Shape;507;p20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9FC5E8"/>
            </a:solidFill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9FC5E8"/>
            </a:solidFill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9" name="Google Shape;509;p20"/>
          <p:cNvCxnSpPr/>
          <p:nvPr/>
        </p:nvCxnSpPr>
        <p:spPr>
          <a:xfrm>
            <a:off x="6385463" y="3612000"/>
            <a:ext cx="1938600" cy="109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510" name="Google Shape;510;p20"/>
          <p:cNvGrpSpPr/>
          <p:nvPr/>
        </p:nvGrpSpPr>
        <p:grpSpPr>
          <a:xfrm>
            <a:off x="7173498" y="3255264"/>
            <a:ext cx="201176" cy="228608"/>
            <a:chOff x="581525" y="3358025"/>
            <a:chExt cx="157550" cy="191400"/>
          </a:xfrm>
        </p:grpSpPr>
        <p:sp>
          <p:nvSpPr>
            <p:cNvPr id="511" name="Google Shape;511;p20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F4CCCC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F4CCCC"/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3" name="Google Shape;513;p20"/>
          <p:cNvCxnSpPr/>
          <p:nvPr/>
        </p:nvCxnSpPr>
        <p:spPr>
          <a:xfrm flipH="1" rot="10800000">
            <a:off x="6391363" y="3374292"/>
            <a:ext cx="911400" cy="23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14" name="Google Shape;514;p20"/>
          <p:cNvSpPr txBox="1"/>
          <p:nvPr/>
        </p:nvSpPr>
        <p:spPr>
          <a:xfrm>
            <a:off x="5659138" y="4360975"/>
            <a:ext cx="10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Selected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infant face</a:t>
            </a:r>
            <a:endParaRPr sz="1200"/>
          </a:p>
        </p:txBody>
      </p:sp>
      <p:pic>
        <p:nvPicPr>
          <p:cNvPr id="515" name="Google Shape;51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4100" y="4389120"/>
            <a:ext cx="530352" cy="5303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6" name="Google Shape;516;p20"/>
          <p:cNvGraphicFramePr/>
          <p:nvPr/>
        </p:nvGraphicFramePr>
        <p:xfrm>
          <a:off x="1557875" y="2151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{4151D138-0A7B-4E4A-9983-C4F8B8AA140B}</a:tableStyleId>
              </a:tblPr>
              <a:tblGrid>
                <a:gridCol w="1258150"/>
                <a:gridCol w="1263675"/>
              </a:tblGrid>
              <a:tr h="334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Classifier</a:t>
                      </a:r>
                      <a:endParaRPr b="1"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Accuracy</a:t>
                      </a:r>
                      <a:endParaRPr b="1"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Lowest-face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60.5%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VGG-11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92.5%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VGG-16</a:t>
                      </a:r>
                      <a:endParaRPr b="1"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95.0%</a:t>
                      </a:r>
                      <a:endParaRPr b="1"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ResNet-18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94.0%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ResNet-34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91.5%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Wide ResNet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87.5%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1"/>
          <p:cNvSpPr txBox="1"/>
          <p:nvPr>
            <p:ph type="title"/>
          </p:nvPr>
        </p:nvSpPr>
        <p:spPr>
          <a:xfrm>
            <a:off x="1303800" y="598575"/>
            <a:ext cx="6230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Infant </a:t>
            </a:r>
            <a:r>
              <a:rPr lang="en"/>
              <a:t>Classifier</a:t>
            </a:r>
            <a:r>
              <a:rPr lang="en"/>
              <a:t>: Failure Cases</a:t>
            </a:r>
            <a:endParaRPr/>
          </a:p>
        </p:txBody>
      </p:sp>
      <p:pic>
        <p:nvPicPr>
          <p:cNvPr id="522" name="Google Shape;5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563" y="14242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188" y="14242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2813" y="14242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4763" y="25054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4388" y="25054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4013" y="25054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5138" y="25054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47525" y="37192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57888" y="37192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68275" y="3719275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1"/>
          <p:cNvSpPr txBox="1"/>
          <p:nvPr/>
        </p:nvSpPr>
        <p:spPr>
          <a:xfrm>
            <a:off x="4413551" y="1608025"/>
            <a:ext cx="11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undetected infants</a:t>
            </a:r>
            <a:endParaRPr/>
          </a:p>
        </p:txBody>
      </p:sp>
      <p:sp>
        <p:nvSpPr>
          <p:cNvPr id="533" name="Google Shape;533;p21"/>
          <p:cNvSpPr txBox="1"/>
          <p:nvPr/>
        </p:nvSpPr>
        <p:spPr>
          <a:xfrm>
            <a:off x="4461050" y="3890400"/>
            <a:ext cx="10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f</a:t>
            </a:r>
            <a:r>
              <a:rPr lang="en"/>
              <a:t>a</a:t>
            </a:r>
            <a:r>
              <a:rPr lang="en"/>
              <a:t>ke”</a:t>
            </a:r>
            <a:r>
              <a:rPr lang="en"/>
              <a:t> infants</a:t>
            </a:r>
            <a:endParaRPr/>
          </a:p>
        </p:txBody>
      </p:sp>
      <p:cxnSp>
        <p:nvCxnSpPr>
          <p:cNvPr id="534" name="Google Shape;534;p21"/>
          <p:cNvCxnSpPr/>
          <p:nvPr/>
        </p:nvCxnSpPr>
        <p:spPr>
          <a:xfrm flipH="1" rot="10800000">
            <a:off x="4491625" y="3586675"/>
            <a:ext cx="4208400" cy="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21"/>
          <p:cNvSpPr txBox="1"/>
          <p:nvPr/>
        </p:nvSpPr>
        <p:spPr>
          <a:xfrm>
            <a:off x="615375" y="1658663"/>
            <a:ext cx="3369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 Error: undetected infants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default, no-infant frames are assigned “away” label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Coincides with when infant is looking away</a:t>
            </a:r>
            <a:endParaRPr/>
          </a:p>
        </p:txBody>
      </p:sp>
      <p:sp>
        <p:nvSpPr>
          <p:cNvPr id="536" name="Google Shape;536;p21"/>
          <p:cNvSpPr txBox="1"/>
          <p:nvPr/>
        </p:nvSpPr>
        <p:spPr>
          <a:xfrm>
            <a:off x="615375" y="3507600"/>
            <a:ext cx="35607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II Error: “fake” infants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Multiple infant faces per frame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Corrected by nearest patch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